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0413" cy="6858000"/>
  <p:notesSz cx="6858000" cy="9144000"/>
  <p:custDataLst>
    <p:tags r:id="rId16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2">
          <p15:clr>
            <a:srgbClr val="A4A3A4"/>
          </p15:clr>
        </p15:guide>
        <p15:guide id="2" orient="horz" pos="3884">
          <p15:clr>
            <a:srgbClr val="A4A3A4"/>
          </p15:clr>
        </p15:guide>
        <p15:guide id="3" pos="385">
          <p15:clr>
            <a:srgbClr val="A4A3A4"/>
          </p15:clr>
        </p15:guide>
        <p15:guide id="4" pos="2789">
          <p15:clr>
            <a:srgbClr val="A4A3A4"/>
          </p15:clr>
        </p15:guide>
        <p15:guide id="5" pos="2880">
          <p15:clr>
            <a:srgbClr val="A4A3A4"/>
          </p15:clr>
        </p15:guide>
        <p15:guide id="6" pos="5281">
          <p15:clr>
            <a:srgbClr val="A4A3A4"/>
          </p15:clr>
        </p15:guide>
        <p15:guide id="7" orient="horz" pos="913">
          <p15:clr>
            <a:srgbClr val="A4A3A4"/>
          </p15:clr>
        </p15:guide>
        <p15:guide id="8" orient="horz" pos="3929">
          <p15:clr>
            <a:srgbClr val="A4A3A4"/>
          </p15:clr>
        </p15:guide>
        <p15:guide id="9" pos="392">
          <p15:clr>
            <a:srgbClr val="A4A3A4"/>
          </p15:clr>
        </p15:guide>
        <p15:guide id="10" pos="3771">
          <p15:clr>
            <a:srgbClr val="A4A3A4"/>
          </p15:clr>
        </p15:guide>
        <p15:guide id="11" pos="3954">
          <p15:clr>
            <a:srgbClr val="A4A3A4"/>
          </p15:clr>
        </p15:guide>
        <p15:guide id="12" pos="7040">
          <p15:clr>
            <a:srgbClr val="A4A3A4"/>
          </p15:clr>
        </p15:guide>
        <p15:guide id="13" pos="73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CC00"/>
    <a:srgbClr val="FF6600"/>
    <a:srgbClr val="FF0000"/>
    <a:srgbClr val="99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25" autoAdjust="0"/>
  </p:normalViewPr>
  <p:slideViewPr>
    <p:cSldViewPr showGuides="1">
      <p:cViewPr varScale="1">
        <p:scale>
          <a:sx n="119" d="100"/>
          <a:sy n="119" d="100"/>
        </p:scale>
        <p:origin x="96" y="378"/>
      </p:cViewPr>
      <p:guideLst>
        <p:guide orient="horz" pos="1012"/>
        <p:guide orient="horz" pos="3884"/>
        <p:guide pos="385"/>
        <p:guide pos="2789"/>
        <p:guide pos="2880"/>
        <p:guide pos="5281"/>
        <p:guide orient="horz" pos="913"/>
        <p:guide orient="horz" pos="3929"/>
        <p:guide pos="392"/>
        <p:guide pos="3771"/>
        <p:guide pos="3954"/>
        <p:guide pos="7040"/>
        <p:guide pos="73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C734BB09-483B-4C4B-A5A4-C02A22055B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5207" y="6477000"/>
            <a:ext cx="39597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2694" y="6477000"/>
            <a:ext cx="40794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-14069"/>
            <a:ext cx="12190413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2300" y="1295400"/>
            <a:ext cx="8725800" cy="838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22300" y="2286000"/>
            <a:ext cx="8723683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Click to edit Master subtitle style</a:t>
            </a:r>
            <a:endParaRPr lang="en-GB" noProof="0" dirty="0" smtClean="0"/>
          </a:p>
        </p:txBody>
      </p:sp>
      <p:pic>
        <p:nvPicPr>
          <p:cNvPr id="3" name="SD_ART_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212800" cy="626400"/>
          </a:xfrm>
          <a:prstGeom prst="rect">
            <a:avLst/>
          </a:prstGeom>
        </p:spPr>
      </p:pic>
      <p:pic>
        <p:nvPicPr>
          <p:cNvPr id="8" name="SD_ART_Logo_bmkAr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199729" cy="626400"/>
          </a:xfrm>
          <a:prstGeom prst="rect">
            <a:avLst/>
          </a:prstGeom>
        </p:spPr>
      </p:pic>
      <p:pic>
        <p:nvPicPr>
          <p:cNvPr id="7" name="SD_ART_Logo_bmkAr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199729" cy="626400"/>
          </a:xfrm>
          <a:prstGeom prst="rect">
            <a:avLst/>
          </a:prstGeom>
        </p:spPr>
      </p:pic>
      <p:sp>
        <p:nvSpPr>
          <p:cNvPr id="4" name="SD_ART_Frise"/>
          <p:cNvSpPr/>
          <p:nvPr userDrawn="1"/>
        </p:nvSpPr>
        <p:spPr bwMode="auto">
          <a:xfrm>
            <a:off x="7150413" y="3393256"/>
            <a:ext cx="5040000" cy="23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6" name="SD_ART_Frise_bmkArt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3" y="3393256"/>
            <a:ext cx="5040000" cy="2340218"/>
          </a:xfrm>
          <a:prstGeom prst="rect">
            <a:avLst/>
          </a:prstGeom>
        </p:spPr>
      </p:pic>
      <p:pic>
        <p:nvPicPr>
          <p:cNvPr id="5" name="SD_ART_Frise_bmkArt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3" y="3393256"/>
            <a:ext cx="5040000" cy="2340218"/>
          </a:xfrm>
          <a:prstGeom prst="rect">
            <a:avLst/>
          </a:prstGeom>
        </p:spPr>
      </p:pic>
      <p:pic>
        <p:nvPicPr>
          <p:cNvPr id="13" name="Picture 4" descr="DTU Corporate logo_F_A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14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7723-A45C-4EB5-B374-FC09D95661B0}" type="datetime3">
              <a:rPr lang="en-GB" smtClean="0"/>
              <a:t>11.12.2017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1143000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301" y="1449388"/>
            <a:ext cx="5364162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6974" y="1449388"/>
            <a:ext cx="5362575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1003-F7D7-4D99-9891-951CA3363AA7}" type="datetime3">
              <a:rPr lang="en-GB" smtClean="0"/>
              <a:t>11.12.2017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097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F41D-9CDC-46FF-89D2-22E39C173F8C}" type="datetime3">
              <a:rPr lang="en-GB" smtClean="0"/>
              <a:t>11.12.2017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72F5D-9053-4EB4-9165-5F153EDC9421}" type="datetime3">
              <a:rPr lang="en-GB" smtClean="0"/>
              <a:t>11.12.2017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1639549" y="6476999"/>
            <a:ext cx="550863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0714425-D3F2-43D1-AF90-8B02031ADB03}" type="datetime3">
              <a:rPr lang="en-GB" smtClean="0"/>
              <a:pPr/>
              <a:t>11.12.2017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20938" y="6477000"/>
            <a:ext cx="23053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2300" y="6477000"/>
            <a:ext cx="598341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48616"/>
            <a:ext cx="1056335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  <a:endParaRPr lang="en-GB" dirty="0" smtClean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0" y="1449388"/>
            <a:ext cx="11017250" cy="479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 smtClean="0"/>
          </a:p>
        </p:txBody>
      </p:sp>
      <p:sp>
        <p:nvSpPr>
          <p:cNvPr id="113676" name="SD_Off_Workarea"/>
          <p:cNvSpPr>
            <a:spLocks noChangeArrowheads="1"/>
          </p:cNvSpPr>
          <p:nvPr/>
        </p:nvSpPr>
        <p:spPr bwMode="auto">
          <a:xfrm>
            <a:off x="1318511" y="6477000"/>
            <a:ext cx="6108844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</a:pPr>
            <a:r>
              <a:rPr lang="en-US" sz="900" b="1" smtClean="0">
                <a:solidFill>
                  <a:srgbClr val="000000"/>
                </a:solidFill>
              </a:rPr>
              <a:t>DTU Physics, Technical University of Denmark</a:t>
            </a:r>
            <a:endParaRPr lang="en-GB" sz="900" b="1" dirty="0">
              <a:solidFill>
                <a:srgbClr val="000000"/>
              </a:solidFill>
            </a:endParaRPr>
          </a:p>
        </p:txBody>
      </p:sp>
      <p:sp>
        <p:nvSpPr>
          <p:cNvPr id="15" name="SD_FLD_DocumentDate"/>
          <p:cNvSpPr txBox="1">
            <a:spLocks/>
          </p:cNvSpPr>
          <p:nvPr userDrawn="1"/>
        </p:nvSpPr>
        <p:spPr>
          <a:xfrm>
            <a:off x="9726307" y="6477000"/>
            <a:ext cx="1913515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a-DK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r>
              <a:rPr lang="en-GB" sz="900" smtClean="0"/>
              <a:t>11 December 2017</a:t>
            </a:r>
            <a:endParaRPr lang="en-GB" sz="900" dirty="0"/>
          </a:p>
        </p:txBody>
      </p:sp>
      <p:pic>
        <p:nvPicPr>
          <p:cNvPr id="23" name="Picture 4" descr="DTU Corporate logo_F_A0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  <a:cs typeface="+mn-cs"/>
        </a:defRPr>
      </a:lvl1pPr>
      <a:lvl2pPr marL="574675" indent="-19526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2pPr>
      <a:lvl3pPr marL="1279525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</a:defRPr>
      </a:lvl3pPr>
      <a:lvl4pPr marL="1698625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rgbClr val="000000"/>
          </a:solidFill>
          <a:latin typeface="+mn-lt"/>
          <a:ea typeface="+mn-ea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MLL phase </a:t>
            </a:r>
            <a:r>
              <a:rPr lang="en-GB" dirty="0"/>
              <a:t>c</a:t>
            </a:r>
            <a:r>
              <a:rPr lang="en-GB" dirty="0" smtClean="0"/>
              <a:t>ontrast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Simple forward propagation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5" name="Group 65"/>
          <p:cNvGrpSpPr>
            <a:grpSpLocks noChangeAspect="1"/>
          </p:cNvGrpSpPr>
          <p:nvPr/>
        </p:nvGrpSpPr>
        <p:grpSpPr bwMode="auto">
          <a:xfrm>
            <a:off x="6599238" y="1770063"/>
            <a:ext cx="5438775" cy="4081462"/>
            <a:chOff x="4157" y="1115"/>
            <a:chExt cx="3426" cy="2571"/>
          </a:xfrm>
        </p:grpSpPr>
        <p:pic>
          <p:nvPicPr>
            <p:cNvPr id="5188" name="Picture 68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" y="1305"/>
              <a:ext cx="2103" cy="2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66" name="AutoShape 64"/>
            <p:cNvSpPr>
              <a:spLocks noChangeAspect="1" noChangeArrowheads="1" noTextEdit="1"/>
            </p:cNvSpPr>
            <p:nvPr/>
          </p:nvSpPr>
          <p:spPr bwMode="auto">
            <a:xfrm>
              <a:off x="4157" y="1115"/>
              <a:ext cx="3426" cy="2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67" name="Rectangle 66"/>
            <p:cNvSpPr>
              <a:spLocks noChangeArrowheads="1"/>
            </p:cNvSpPr>
            <p:nvPr/>
          </p:nvSpPr>
          <p:spPr bwMode="auto">
            <a:xfrm>
              <a:off x="4883" y="1305"/>
              <a:ext cx="2103" cy="2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5187" name="Picture 6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" y="1305"/>
              <a:ext cx="2103" cy="2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68" name="Line 69"/>
            <p:cNvSpPr>
              <a:spLocks noChangeShapeType="1"/>
            </p:cNvSpPr>
            <p:nvPr/>
          </p:nvSpPr>
          <p:spPr bwMode="auto">
            <a:xfrm>
              <a:off x="4883" y="3410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69" name="Line 70"/>
            <p:cNvSpPr>
              <a:spLocks noChangeShapeType="1"/>
            </p:cNvSpPr>
            <p:nvPr/>
          </p:nvSpPr>
          <p:spPr bwMode="auto">
            <a:xfrm>
              <a:off x="4883" y="1305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0" name="Line 71"/>
            <p:cNvSpPr>
              <a:spLocks noChangeShapeType="1"/>
            </p:cNvSpPr>
            <p:nvPr/>
          </p:nvSpPr>
          <p:spPr bwMode="auto">
            <a:xfrm flipV="1">
              <a:off x="4883" y="3389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1" name="Line 72"/>
            <p:cNvSpPr>
              <a:spLocks noChangeShapeType="1"/>
            </p:cNvSpPr>
            <p:nvPr/>
          </p:nvSpPr>
          <p:spPr bwMode="auto">
            <a:xfrm flipV="1">
              <a:off x="5304" y="3389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2" name="Line 73"/>
            <p:cNvSpPr>
              <a:spLocks noChangeShapeType="1"/>
            </p:cNvSpPr>
            <p:nvPr/>
          </p:nvSpPr>
          <p:spPr bwMode="auto">
            <a:xfrm flipV="1">
              <a:off x="5724" y="3389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3" name="Line 74"/>
            <p:cNvSpPr>
              <a:spLocks noChangeShapeType="1"/>
            </p:cNvSpPr>
            <p:nvPr/>
          </p:nvSpPr>
          <p:spPr bwMode="auto">
            <a:xfrm flipV="1">
              <a:off x="6145" y="3389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4" name="Line 75"/>
            <p:cNvSpPr>
              <a:spLocks noChangeShapeType="1"/>
            </p:cNvSpPr>
            <p:nvPr/>
          </p:nvSpPr>
          <p:spPr bwMode="auto">
            <a:xfrm flipV="1">
              <a:off x="6565" y="3389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5" name="Line 76"/>
            <p:cNvSpPr>
              <a:spLocks noChangeShapeType="1"/>
            </p:cNvSpPr>
            <p:nvPr/>
          </p:nvSpPr>
          <p:spPr bwMode="auto">
            <a:xfrm flipV="1">
              <a:off x="6986" y="3389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6" name="Line 77"/>
            <p:cNvSpPr>
              <a:spLocks noChangeShapeType="1"/>
            </p:cNvSpPr>
            <p:nvPr/>
          </p:nvSpPr>
          <p:spPr bwMode="auto">
            <a:xfrm>
              <a:off x="4883" y="1305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7" name="Line 78"/>
            <p:cNvSpPr>
              <a:spLocks noChangeShapeType="1"/>
            </p:cNvSpPr>
            <p:nvPr/>
          </p:nvSpPr>
          <p:spPr bwMode="auto">
            <a:xfrm>
              <a:off x="5304" y="1305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8" name="Line 79"/>
            <p:cNvSpPr>
              <a:spLocks noChangeShapeType="1"/>
            </p:cNvSpPr>
            <p:nvPr/>
          </p:nvSpPr>
          <p:spPr bwMode="auto">
            <a:xfrm>
              <a:off x="5724" y="1305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9" name="Line 80"/>
            <p:cNvSpPr>
              <a:spLocks noChangeShapeType="1"/>
            </p:cNvSpPr>
            <p:nvPr/>
          </p:nvSpPr>
          <p:spPr bwMode="auto">
            <a:xfrm>
              <a:off x="6145" y="1305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80" name="Line 81"/>
            <p:cNvSpPr>
              <a:spLocks noChangeShapeType="1"/>
            </p:cNvSpPr>
            <p:nvPr/>
          </p:nvSpPr>
          <p:spPr bwMode="auto">
            <a:xfrm>
              <a:off x="6565" y="1305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81" name="Line 82"/>
            <p:cNvSpPr>
              <a:spLocks noChangeShapeType="1"/>
            </p:cNvSpPr>
            <p:nvPr/>
          </p:nvSpPr>
          <p:spPr bwMode="auto">
            <a:xfrm>
              <a:off x="6986" y="1305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82" name="Rectangle 83"/>
            <p:cNvSpPr>
              <a:spLocks noChangeArrowheads="1"/>
            </p:cNvSpPr>
            <p:nvPr/>
          </p:nvSpPr>
          <p:spPr bwMode="auto">
            <a:xfrm>
              <a:off x="4819" y="3452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83" name="Rectangle 84"/>
            <p:cNvSpPr>
              <a:spLocks noChangeArrowheads="1"/>
            </p:cNvSpPr>
            <p:nvPr/>
          </p:nvSpPr>
          <p:spPr bwMode="auto">
            <a:xfrm>
              <a:off x="5236" y="3452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84" name="Rectangle 85"/>
            <p:cNvSpPr>
              <a:spLocks noChangeArrowheads="1"/>
            </p:cNvSpPr>
            <p:nvPr/>
          </p:nvSpPr>
          <p:spPr bwMode="auto">
            <a:xfrm>
              <a:off x="5659" y="3452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85" name="Rectangle 86"/>
            <p:cNvSpPr>
              <a:spLocks noChangeArrowheads="1"/>
            </p:cNvSpPr>
            <p:nvPr/>
          </p:nvSpPr>
          <p:spPr bwMode="auto">
            <a:xfrm>
              <a:off x="6057" y="3452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86" name="Rectangle 87"/>
            <p:cNvSpPr>
              <a:spLocks noChangeArrowheads="1"/>
            </p:cNvSpPr>
            <p:nvPr/>
          </p:nvSpPr>
          <p:spPr bwMode="auto">
            <a:xfrm>
              <a:off x="6480" y="3452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89" name="Rectangle 88"/>
            <p:cNvSpPr>
              <a:spLocks noChangeArrowheads="1"/>
            </p:cNvSpPr>
            <p:nvPr/>
          </p:nvSpPr>
          <p:spPr bwMode="auto">
            <a:xfrm>
              <a:off x="6903" y="3452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90" name="Line 89"/>
            <p:cNvSpPr>
              <a:spLocks noChangeShapeType="1"/>
            </p:cNvSpPr>
            <p:nvPr/>
          </p:nvSpPr>
          <p:spPr bwMode="auto">
            <a:xfrm>
              <a:off x="4883" y="1305"/>
              <a:ext cx="0" cy="210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1" name="Line 90"/>
            <p:cNvSpPr>
              <a:spLocks noChangeShapeType="1"/>
            </p:cNvSpPr>
            <p:nvPr/>
          </p:nvSpPr>
          <p:spPr bwMode="auto">
            <a:xfrm>
              <a:off x="6986" y="1305"/>
              <a:ext cx="0" cy="210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2" name="Line 91"/>
            <p:cNvSpPr>
              <a:spLocks noChangeShapeType="1"/>
            </p:cNvSpPr>
            <p:nvPr/>
          </p:nvSpPr>
          <p:spPr bwMode="auto">
            <a:xfrm>
              <a:off x="4883" y="130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3" name="Line 92"/>
            <p:cNvSpPr>
              <a:spLocks noChangeShapeType="1"/>
            </p:cNvSpPr>
            <p:nvPr/>
          </p:nvSpPr>
          <p:spPr bwMode="auto">
            <a:xfrm>
              <a:off x="4883" y="151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4" name="Line 93"/>
            <p:cNvSpPr>
              <a:spLocks noChangeShapeType="1"/>
            </p:cNvSpPr>
            <p:nvPr/>
          </p:nvSpPr>
          <p:spPr bwMode="auto">
            <a:xfrm>
              <a:off x="4883" y="172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5" name="Line 94"/>
            <p:cNvSpPr>
              <a:spLocks noChangeShapeType="1"/>
            </p:cNvSpPr>
            <p:nvPr/>
          </p:nvSpPr>
          <p:spPr bwMode="auto">
            <a:xfrm>
              <a:off x="4883" y="193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6" name="Line 95"/>
            <p:cNvSpPr>
              <a:spLocks noChangeShapeType="1"/>
            </p:cNvSpPr>
            <p:nvPr/>
          </p:nvSpPr>
          <p:spPr bwMode="auto">
            <a:xfrm>
              <a:off x="4883" y="214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7" name="Line 96"/>
            <p:cNvSpPr>
              <a:spLocks noChangeShapeType="1"/>
            </p:cNvSpPr>
            <p:nvPr/>
          </p:nvSpPr>
          <p:spPr bwMode="auto">
            <a:xfrm>
              <a:off x="4883" y="235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8" name="Line 97"/>
            <p:cNvSpPr>
              <a:spLocks noChangeShapeType="1"/>
            </p:cNvSpPr>
            <p:nvPr/>
          </p:nvSpPr>
          <p:spPr bwMode="auto">
            <a:xfrm>
              <a:off x="4883" y="25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9" name="Line 98"/>
            <p:cNvSpPr>
              <a:spLocks noChangeShapeType="1"/>
            </p:cNvSpPr>
            <p:nvPr/>
          </p:nvSpPr>
          <p:spPr bwMode="auto">
            <a:xfrm>
              <a:off x="4883" y="27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0" name="Line 99"/>
            <p:cNvSpPr>
              <a:spLocks noChangeShapeType="1"/>
            </p:cNvSpPr>
            <p:nvPr/>
          </p:nvSpPr>
          <p:spPr bwMode="auto">
            <a:xfrm>
              <a:off x="4883" y="298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1" name="Line 100"/>
            <p:cNvSpPr>
              <a:spLocks noChangeShapeType="1"/>
            </p:cNvSpPr>
            <p:nvPr/>
          </p:nvSpPr>
          <p:spPr bwMode="auto">
            <a:xfrm>
              <a:off x="4883" y="320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2" name="Line 101"/>
            <p:cNvSpPr>
              <a:spLocks noChangeShapeType="1"/>
            </p:cNvSpPr>
            <p:nvPr/>
          </p:nvSpPr>
          <p:spPr bwMode="auto">
            <a:xfrm>
              <a:off x="4883" y="341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3" name="Line 102"/>
            <p:cNvSpPr>
              <a:spLocks noChangeShapeType="1"/>
            </p:cNvSpPr>
            <p:nvPr/>
          </p:nvSpPr>
          <p:spPr bwMode="auto">
            <a:xfrm flipH="1">
              <a:off x="6965" y="130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4" name="Line 103"/>
            <p:cNvSpPr>
              <a:spLocks noChangeShapeType="1"/>
            </p:cNvSpPr>
            <p:nvPr/>
          </p:nvSpPr>
          <p:spPr bwMode="auto">
            <a:xfrm flipH="1">
              <a:off x="6965" y="151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5" name="Line 104"/>
            <p:cNvSpPr>
              <a:spLocks noChangeShapeType="1"/>
            </p:cNvSpPr>
            <p:nvPr/>
          </p:nvSpPr>
          <p:spPr bwMode="auto">
            <a:xfrm flipH="1">
              <a:off x="6965" y="172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6" name="Line 105"/>
            <p:cNvSpPr>
              <a:spLocks noChangeShapeType="1"/>
            </p:cNvSpPr>
            <p:nvPr/>
          </p:nvSpPr>
          <p:spPr bwMode="auto">
            <a:xfrm flipH="1">
              <a:off x="6965" y="193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7" name="Line 106"/>
            <p:cNvSpPr>
              <a:spLocks noChangeShapeType="1"/>
            </p:cNvSpPr>
            <p:nvPr/>
          </p:nvSpPr>
          <p:spPr bwMode="auto">
            <a:xfrm flipH="1">
              <a:off x="6965" y="214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8" name="Line 107"/>
            <p:cNvSpPr>
              <a:spLocks noChangeShapeType="1"/>
            </p:cNvSpPr>
            <p:nvPr/>
          </p:nvSpPr>
          <p:spPr bwMode="auto">
            <a:xfrm flipH="1">
              <a:off x="6965" y="235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9" name="Line 108"/>
            <p:cNvSpPr>
              <a:spLocks noChangeShapeType="1"/>
            </p:cNvSpPr>
            <p:nvPr/>
          </p:nvSpPr>
          <p:spPr bwMode="auto">
            <a:xfrm flipH="1">
              <a:off x="6965" y="25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10" name="Line 109"/>
            <p:cNvSpPr>
              <a:spLocks noChangeShapeType="1"/>
            </p:cNvSpPr>
            <p:nvPr/>
          </p:nvSpPr>
          <p:spPr bwMode="auto">
            <a:xfrm flipH="1">
              <a:off x="6965" y="27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11" name="Line 110"/>
            <p:cNvSpPr>
              <a:spLocks noChangeShapeType="1"/>
            </p:cNvSpPr>
            <p:nvPr/>
          </p:nvSpPr>
          <p:spPr bwMode="auto">
            <a:xfrm flipH="1">
              <a:off x="6965" y="298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12" name="Line 111"/>
            <p:cNvSpPr>
              <a:spLocks noChangeShapeType="1"/>
            </p:cNvSpPr>
            <p:nvPr/>
          </p:nvSpPr>
          <p:spPr bwMode="auto">
            <a:xfrm flipH="1">
              <a:off x="6965" y="320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13" name="Line 112"/>
            <p:cNvSpPr>
              <a:spLocks noChangeShapeType="1"/>
            </p:cNvSpPr>
            <p:nvPr/>
          </p:nvSpPr>
          <p:spPr bwMode="auto">
            <a:xfrm flipH="1">
              <a:off x="6965" y="341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14" name="Rectangle 113"/>
            <p:cNvSpPr>
              <a:spLocks noChangeArrowheads="1"/>
            </p:cNvSpPr>
            <p:nvPr/>
          </p:nvSpPr>
          <p:spPr bwMode="auto">
            <a:xfrm>
              <a:off x="4715" y="1262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15" name="Rectangle 114"/>
            <p:cNvSpPr>
              <a:spLocks noChangeArrowheads="1"/>
            </p:cNvSpPr>
            <p:nvPr/>
          </p:nvSpPr>
          <p:spPr bwMode="auto">
            <a:xfrm>
              <a:off x="4715" y="1471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16" name="Rectangle 115"/>
            <p:cNvSpPr>
              <a:spLocks noChangeArrowheads="1"/>
            </p:cNvSpPr>
            <p:nvPr/>
          </p:nvSpPr>
          <p:spPr bwMode="auto">
            <a:xfrm>
              <a:off x="4715" y="1685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700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17" name="Rectangle 116"/>
            <p:cNvSpPr>
              <a:spLocks noChangeArrowheads="1"/>
            </p:cNvSpPr>
            <p:nvPr/>
          </p:nvSpPr>
          <p:spPr bwMode="auto">
            <a:xfrm>
              <a:off x="4715" y="1894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18" name="Rectangle 117"/>
            <p:cNvSpPr>
              <a:spLocks noChangeArrowheads="1"/>
            </p:cNvSpPr>
            <p:nvPr/>
          </p:nvSpPr>
          <p:spPr bwMode="auto">
            <a:xfrm>
              <a:off x="4715" y="2103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900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19" name="Rectangle 118"/>
            <p:cNvSpPr>
              <a:spLocks noChangeArrowheads="1"/>
            </p:cNvSpPr>
            <p:nvPr/>
          </p:nvSpPr>
          <p:spPr bwMode="auto">
            <a:xfrm>
              <a:off x="4672" y="2317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20" name="Rectangle 119"/>
            <p:cNvSpPr>
              <a:spLocks noChangeArrowheads="1"/>
            </p:cNvSpPr>
            <p:nvPr/>
          </p:nvSpPr>
          <p:spPr bwMode="auto">
            <a:xfrm>
              <a:off x="4672" y="2526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1100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21" name="Rectangle 120"/>
            <p:cNvSpPr>
              <a:spLocks noChangeArrowheads="1"/>
            </p:cNvSpPr>
            <p:nvPr/>
          </p:nvSpPr>
          <p:spPr bwMode="auto">
            <a:xfrm>
              <a:off x="4672" y="2735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22" name="Rectangle 121"/>
            <p:cNvSpPr>
              <a:spLocks noChangeArrowheads="1"/>
            </p:cNvSpPr>
            <p:nvPr/>
          </p:nvSpPr>
          <p:spPr bwMode="auto">
            <a:xfrm>
              <a:off x="4672" y="2943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1300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23" name="Rectangle 122"/>
            <p:cNvSpPr>
              <a:spLocks noChangeArrowheads="1"/>
            </p:cNvSpPr>
            <p:nvPr/>
          </p:nvSpPr>
          <p:spPr bwMode="auto">
            <a:xfrm>
              <a:off x="4672" y="3158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24" name="Rectangle 123"/>
            <p:cNvSpPr>
              <a:spLocks noChangeArrowheads="1"/>
            </p:cNvSpPr>
            <p:nvPr/>
          </p:nvSpPr>
          <p:spPr bwMode="auto">
            <a:xfrm>
              <a:off x="4672" y="3367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0" y="1766888"/>
            <a:ext cx="5438775" cy="4083050"/>
            <a:chOff x="0" y="1113"/>
            <a:chExt cx="3426" cy="2572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113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726" y="1303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" y="1303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7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" y="1303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726" y="3409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726" y="1303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V="1">
              <a:off x="726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 flipV="1">
              <a:off x="1147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 flipV="1">
              <a:off x="1567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 flipV="1">
              <a:off x="1988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 flipV="1">
              <a:off x="2408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 flipV="1">
              <a:off x="2829" y="3388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726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1147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1567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>
              <a:off x="1988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20" name="Line 20"/>
            <p:cNvSpPr>
              <a:spLocks noChangeShapeType="1"/>
            </p:cNvSpPr>
            <p:nvPr/>
          </p:nvSpPr>
          <p:spPr bwMode="auto">
            <a:xfrm>
              <a:off x="2408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21" name="Line 21"/>
            <p:cNvSpPr>
              <a:spLocks noChangeShapeType="1"/>
            </p:cNvSpPr>
            <p:nvPr/>
          </p:nvSpPr>
          <p:spPr bwMode="auto">
            <a:xfrm>
              <a:off x="2829" y="1303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22" name="Rectangle 22"/>
            <p:cNvSpPr>
              <a:spLocks noChangeArrowheads="1"/>
            </p:cNvSpPr>
            <p:nvPr/>
          </p:nvSpPr>
          <p:spPr bwMode="auto">
            <a:xfrm>
              <a:off x="662" y="3451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23" name="Rectangle 23"/>
            <p:cNvSpPr>
              <a:spLocks noChangeArrowheads="1"/>
            </p:cNvSpPr>
            <p:nvPr/>
          </p:nvSpPr>
          <p:spPr bwMode="auto">
            <a:xfrm>
              <a:off x="1079" y="3451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24" name="Rectangle 24"/>
            <p:cNvSpPr>
              <a:spLocks noChangeArrowheads="1"/>
            </p:cNvSpPr>
            <p:nvPr/>
          </p:nvSpPr>
          <p:spPr bwMode="auto">
            <a:xfrm>
              <a:off x="1502" y="3451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25" name="Rectangle 25"/>
            <p:cNvSpPr>
              <a:spLocks noChangeArrowheads="1"/>
            </p:cNvSpPr>
            <p:nvPr/>
          </p:nvSpPr>
          <p:spPr bwMode="auto">
            <a:xfrm>
              <a:off x="1900" y="3451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28" name="Rectangle 26"/>
            <p:cNvSpPr>
              <a:spLocks noChangeArrowheads="1"/>
            </p:cNvSpPr>
            <p:nvPr/>
          </p:nvSpPr>
          <p:spPr bwMode="auto">
            <a:xfrm>
              <a:off x="2323" y="3451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29" name="Rectangle 27"/>
            <p:cNvSpPr>
              <a:spLocks noChangeArrowheads="1"/>
            </p:cNvSpPr>
            <p:nvPr/>
          </p:nvSpPr>
          <p:spPr bwMode="auto">
            <a:xfrm>
              <a:off x="2746" y="3451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30" name="Line 28"/>
            <p:cNvSpPr>
              <a:spLocks noChangeShapeType="1"/>
            </p:cNvSpPr>
            <p:nvPr/>
          </p:nvSpPr>
          <p:spPr bwMode="auto">
            <a:xfrm>
              <a:off x="726" y="1303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1" name="Line 29"/>
            <p:cNvSpPr>
              <a:spLocks noChangeShapeType="1"/>
            </p:cNvSpPr>
            <p:nvPr/>
          </p:nvSpPr>
          <p:spPr bwMode="auto">
            <a:xfrm>
              <a:off x="2829" y="1303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2" name="Line 30"/>
            <p:cNvSpPr>
              <a:spLocks noChangeShapeType="1"/>
            </p:cNvSpPr>
            <p:nvPr/>
          </p:nvSpPr>
          <p:spPr bwMode="auto">
            <a:xfrm>
              <a:off x="726" y="130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3" name="Line 31"/>
            <p:cNvSpPr>
              <a:spLocks noChangeShapeType="1"/>
            </p:cNvSpPr>
            <p:nvPr/>
          </p:nvSpPr>
          <p:spPr bwMode="auto">
            <a:xfrm>
              <a:off x="726" y="151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4" name="Line 32"/>
            <p:cNvSpPr>
              <a:spLocks noChangeShapeType="1"/>
            </p:cNvSpPr>
            <p:nvPr/>
          </p:nvSpPr>
          <p:spPr bwMode="auto">
            <a:xfrm>
              <a:off x="726" y="172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5" name="Line 33"/>
            <p:cNvSpPr>
              <a:spLocks noChangeShapeType="1"/>
            </p:cNvSpPr>
            <p:nvPr/>
          </p:nvSpPr>
          <p:spPr bwMode="auto">
            <a:xfrm>
              <a:off x="726" y="193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6" name="Line 34"/>
            <p:cNvSpPr>
              <a:spLocks noChangeShapeType="1"/>
            </p:cNvSpPr>
            <p:nvPr/>
          </p:nvSpPr>
          <p:spPr bwMode="auto">
            <a:xfrm>
              <a:off x="726" y="214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7" name="Line 35"/>
            <p:cNvSpPr>
              <a:spLocks noChangeShapeType="1"/>
            </p:cNvSpPr>
            <p:nvPr/>
          </p:nvSpPr>
          <p:spPr bwMode="auto">
            <a:xfrm>
              <a:off x="726" y="235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8" name="Line 36"/>
            <p:cNvSpPr>
              <a:spLocks noChangeShapeType="1"/>
            </p:cNvSpPr>
            <p:nvPr/>
          </p:nvSpPr>
          <p:spPr bwMode="auto">
            <a:xfrm>
              <a:off x="726" y="256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9" name="Line 37"/>
            <p:cNvSpPr>
              <a:spLocks noChangeShapeType="1"/>
            </p:cNvSpPr>
            <p:nvPr/>
          </p:nvSpPr>
          <p:spPr bwMode="auto">
            <a:xfrm>
              <a:off x="726" y="277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0" name="Line 38"/>
            <p:cNvSpPr>
              <a:spLocks noChangeShapeType="1"/>
            </p:cNvSpPr>
            <p:nvPr/>
          </p:nvSpPr>
          <p:spPr bwMode="auto">
            <a:xfrm>
              <a:off x="726" y="298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1" name="Line 39"/>
            <p:cNvSpPr>
              <a:spLocks noChangeShapeType="1"/>
            </p:cNvSpPr>
            <p:nvPr/>
          </p:nvSpPr>
          <p:spPr bwMode="auto">
            <a:xfrm>
              <a:off x="726" y="319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2" name="Line 40"/>
            <p:cNvSpPr>
              <a:spLocks noChangeShapeType="1"/>
            </p:cNvSpPr>
            <p:nvPr/>
          </p:nvSpPr>
          <p:spPr bwMode="auto">
            <a:xfrm>
              <a:off x="726" y="340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3" name="Line 41"/>
            <p:cNvSpPr>
              <a:spLocks noChangeShapeType="1"/>
            </p:cNvSpPr>
            <p:nvPr/>
          </p:nvSpPr>
          <p:spPr bwMode="auto">
            <a:xfrm flipH="1">
              <a:off x="2808" y="130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4" name="Line 42"/>
            <p:cNvSpPr>
              <a:spLocks noChangeShapeType="1"/>
            </p:cNvSpPr>
            <p:nvPr/>
          </p:nvSpPr>
          <p:spPr bwMode="auto">
            <a:xfrm flipH="1">
              <a:off x="2808" y="151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5" name="Line 43"/>
            <p:cNvSpPr>
              <a:spLocks noChangeShapeType="1"/>
            </p:cNvSpPr>
            <p:nvPr/>
          </p:nvSpPr>
          <p:spPr bwMode="auto">
            <a:xfrm flipH="1">
              <a:off x="2808" y="172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6" name="Line 44"/>
            <p:cNvSpPr>
              <a:spLocks noChangeShapeType="1"/>
            </p:cNvSpPr>
            <p:nvPr/>
          </p:nvSpPr>
          <p:spPr bwMode="auto">
            <a:xfrm flipH="1">
              <a:off x="2808" y="193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7" name="Line 45"/>
            <p:cNvSpPr>
              <a:spLocks noChangeShapeType="1"/>
            </p:cNvSpPr>
            <p:nvPr/>
          </p:nvSpPr>
          <p:spPr bwMode="auto">
            <a:xfrm flipH="1">
              <a:off x="2808" y="214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8" name="Line 46"/>
            <p:cNvSpPr>
              <a:spLocks noChangeShapeType="1"/>
            </p:cNvSpPr>
            <p:nvPr/>
          </p:nvSpPr>
          <p:spPr bwMode="auto">
            <a:xfrm flipH="1">
              <a:off x="2808" y="235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9" name="Line 47"/>
            <p:cNvSpPr>
              <a:spLocks noChangeShapeType="1"/>
            </p:cNvSpPr>
            <p:nvPr/>
          </p:nvSpPr>
          <p:spPr bwMode="auto">
            <a:xfrm flipH="1">
              <a:off x="2808" y="256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50" name="Line 48"/>
            <p:cNvSpPr>
              <a:spLocks noChangeShapeType="1"/>
            </p:cNvSpPr>
            <p:nvPr/>
          </p:nvSpPr>
          <p:spPr bwMode="auto">
            <a:xfrm flipH="1">
              <a:off x="2808" y="277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51" name="Line 49"/>
            <p:cNvSpPr>
              <a:spLocks noChangeShapeType="1"/>
            </p:cNvSpPr>
            <p:nvPr/>
          </p:nvSpPr>
          <p:spPr bwMode="auto">
            <a:xfrm flipH="1">
              <a:off x="2808" y="298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52" name="Line 50"/>
            <p:cNvSpPr>
              <a:spLocks noChangeShapeType="1"/>
            </p:cNvSpPr>
            <p:nvPr/>
          </p:nvSpPr>
          <p:spPr bwMode="auto">
            <a:xfrm flipH="1">
              <a:off x="2808" y="319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53" name="Line 51"/>
            <p:cNvSpPr>
              <a:spLocks noChangeShapeType="1"/>
            </p:cNvSpPr>
            <p:nvPr/>
          </p:nvSpPr>
          <p:spPr bwMode="auto">
            <a:xfrm flipH="1">
              <a:off x="2808" y="340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54" name="Rectangle 52"/>
            <p:cNvSpPr>
              <a:spLocks noChangeArrowheads="1"/>
            </p:cNvSpPr>
            <p:nvPr/>
          </p:nvSpPr>
          <p:spPr bwMode="auto">
            <a:xfrm>
              <a:off x="558" y="1260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55" name="Rectangle 53"/>
            <p:cNvSpPr>
              <a:spLocks noChangeArrowheads="1"/>
            </p:cNvSpPr>
            <p:nvPr/>
          </p:nvSpPr>
          <p:spPr bwMode="auto">
            <a:xfrm>
              <a:off x="558" y="1469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56" name="Rectangle 54"/>
            <p:cNvSpPr>
              <a:spLocks noChangeArrowheads="1"/>
            </p:cNvSpPr>
            <p:nvPr/>
          </p:nvSpPr>
          <p:spPr bwMode="auto">
            <a:xfrm>
              <a:off x="558" y="1684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700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57" name="Rectangle 55"/>
            <p:cNvSpPr>
              <a:spLocks noChangeArrowheads="1"/>
            </p:cNvSpPr>
            <p:nvPr/>
          </p:nvSpPr>
          <p:spPr bwMode="auto">
            <a:xfrm>
              <a:off x="558" y="1892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58" name="Rectangle 56"/>
            <p:cNvSpPr>
              <a:spLocks noChangeArrowheads="1"/>
            </p:cNvSpPr>
            <p:nvPr/>
          </p:nvSpPr>
          <p:spPr bwMode="auto">
            <a:xfrm>
              <a:off x="558" y="2101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900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59" name="Rectangle 57"/>
            <p:cNvSpPr>
              <a:spLocks noChangeArrowheads="1"/>
            </p:cNvSpPr>
            <p:nvPr/>
          </p:nvSpPr>
          <p:spPr bwMode="auto">
            <a:xfrm>
              <a:off x="515" y="2316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60" name="Rectangle 58"/>
            <p:cNvSpPr>
              <a:spLocks noChangeArrowheads="1"/>
            </p:cNvSpPr>
            <p:nvPr/>
          </p:nvSpPr>
          <p:spPr bwMode="auto">
            <a:xfrm>
              <a:off x="515" y="2524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1100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61" name="Rectangle 59"/>
            <p:cNvSpPr>
              <a:spLocks noChangeArrowheads="1"/>
            </p:cNvSpPr>
            <p:nvPr/>
          </p:nvSpPr>
          <p:spPr bwMode="auto">
            <a:xfrm>
              <a:off x="515" y="2733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62" name="Rectangle 60"/>
            <p:cNvSpPr>
              <a:spLocks noChangeArrowheads="1"/>
            </p:cNvSpPr>
            <p:nvPr/>
          </p:nvSpPr>
          <p:spPr bwMode="auto">
            <a:xfrm>
              <a:off x="515" y="2942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1300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63" name="Rectangle 61"/>
            <p:cNvSpPr>
              <a:spLocks noChangeArrowheads="1"/>
            </p:cNvSpPr>
            <p:nvPr/>
          </p:nvSpPr>
          <p:spPr bwMode="auto">
            <a:xfrm>
              <a:off x="515" y="3157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64" name="Rectangle 62"/>
            <p:cNvSpPr>
              <a:spLocks noChangeArrowheads="1"/>
            </p:cNvSpPr>
            <p:nvPr/>
          </p:nvSpPr>
          <p:spPr bwMode="auto">
            <a:xfrm>
              <a:off x="515" y="3365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 profiles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727054" y="2204864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4"/>
                </a:solidFill>
              </a:rPr>
              <a:t>Horizontal line profiles (3 pixel average)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9062" y="3808554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Vertical line profiles (3 pixel average)</a:t>
            </a:r>
            <a:endParaRPr lang="en-GB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6743278" y="2564904"/>
            <a:ext cx="2448272" cy="144016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 bwMode="auto">
          <a:xfrm flipH="1">
            <a:off x="3358902" y="2497252"/>
            <a:ext cx="1368152" cy="211668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1"/>
          </p:cNvCxnSpPr>
          <p:nvPr/>
        </p:nvCxnSpPr>
        <p:spPr bwMode="auto">
          <a:xfrm flipH="1" flipV="1">
            <a:off x="1918742" y="3808554"/>
            <a:ext cx="2880320" cy="292388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V="1">
            <a:off x="6743278" y="3808554"/>
            <a:ext cx="1656184" cy="405308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28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 profiles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50" y="1988840"/>
            <a:ext cx="5439001" cy="408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869" y="1988840"/>
            <a:ext cx="5439001" cy="408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0601" y="1844824"/>
            <a:ext cx="4298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Horizontal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336527" y="1844824"/>
            <a:ext cx="4298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Vertical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6239222" y="2922825"/>
            <a:ext cx="1097305" cy="11072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5087094" y="3112856"/>
            <a:ext cx="598172" cy="1879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5339122" y="2571977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Astigmatism in data</a:t>
            </a:r>
            <a:endParaRPr lang="en-GB" dirty="0"/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3358902" y="2420888"/>
            <a:ext cx="0" cy="2952328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auto">
          <a:xfrm>
            <a:off x="8399462" y="2420888"/>
            <a:ext cx="0" cy="2952328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30910" y="5733256"/>
            <a:ext cx="54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x- and y-axis have been shifted and scaled to align to the data. The intensities have been scaled using the mean and standard deviation.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934966" y="1245735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edge enhancing phase contrast is well reproduced.</a:t>
            </a:r>
            <a:endParaRPr lang="en-GB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3358902" y="1830510"/>
            <a:ext cx="864096" cy="6623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6632869" y="1830510"/>
            <a:ext cx="1766593" cy="6623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7247334" y="407566"/>
            <a:ext cx="3816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Interference features in the </a:t>
            </a:r>
            <a:r>
              <a:rPr lang="en-GB" dirty="0" err="1" smtClean="0"/>
              <a:t>center</a:t>
            </a:r>
            <a:r>
              <a:rPr lang="en-GB" dirty="0" smtClean="0"/>
              <a:t> of spokes only seen in simulation, could be due to partial coherence in the measurement.</a:t>
            </a:r>
            <a:endParaRPr lang="en-GB" dirty="0"/>
          </a:p>
        </p:txBody>
      </p:sp>
      <p:cxnSp>
        <p:nvCxnSpPr>
          <p:cNvPr id="27" name="Straight Arrow Connector 26"/>
          <p:cNvCxnSpPr/>
          <p:nvPr/>
        </p:nvCxnSpPr>
        <p:spPr bwMode="auto">
          <a:xfrm flipH="1">
            <a:off x="9695606" y="1291616"/>
            <a:ext cx="576064" cy="16312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5267114" y="4676271"/>
            <a:ext cx="1620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Simulation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67114" y="4156564"/>
            <a:ext cx="1044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4"/>
                </a:solidFill>
              </a:rPr>
              <a:t>Data</a:t>
            </a:r>
            <a:endParaRPr lang="en-GB" dirty="0">
              <a:solidFill>
                <a:schemeClr val="accent4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5087094" y="4325841"/>
            <a:ext cx="2520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/>
          <p:cNvCxnSpPr/>
          <p:nvPr/>
        </p:nvCxnSpPr>
        <p:spPr bwMode="auto">
          <a:xfrm flipH="1">
            <a:off x="5087094" y="4845548"/>
            <a:ext cx="2520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1007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Outlook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With this simple simulation the results are quite well reproduced</a:t>
            </a:r>
          </a:p>
          <a:p>
            <a:r>
              <a:rPr lang="en-GB" dirty="0" smtClean="0"/>
              <a:t>More detailed model</a:t>
            </a:r>
          </a:p>
          <a:p>
            <a:pPr lvl="1"/>
            <a:r>
              <a:rPr lang="en-GB" dirty="0" smtClean="0"/>
              <a:t>Include partial coherence</a:t>
            </a:r>
          </a:p>
          <a:p>
            <a:pPr lvl="1"/>
            <a:r>
              <a:rPr lang="en-GB" dirty="0" smtClean="0"/>
              <a:t>(Include astigmatism and correct magnification factors by tuning focal lengths)</a:t>
            </a:r>
          </a:p>
          <a:p>
            <a:pPr lvl="1"/>
            <a:r>
              <a:rPr lang="en-GB" dirty="0" smtClean="0"/>
              <a:t>Include phase distortions of lenses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641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 setup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426" y="1953080"/>
            <a:ext cx="6842283" cy="3862455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cxnSp>
        <p:nvCxnSpPr>
          <p:cNvPr id="7" name="Straight Connector 6"/>
          <p:cNvCxnSpPr/>
          <p:nvPr/>
        </p:nvCxnSpPr>
        <p:spPr bwMode="auto">
          <a:xfrm>
            <a:off x="4483214" y="3356992"/>
            <a:ext cx="0" cy="94091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 descr="BIG IMAGE (PNG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1686" y="2780928"/>
            <a:ext cx="2260064" cy="226006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 bwMode="auto">
          <a:xfrm>
            <a:off x="2178958" y="3789040"/>
            <a:ext cx="67245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5184911" y="3356992"/>
            <a:ext cx="0" cy="94091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2143715" y="5517232"/>
            <a:ext cx="233949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4483214" y="5517232"/>
            <a:ext cx="70169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2143715" y="5877272"/>
            <a:ext cx="675980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3142878" y="1854237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Horizontal focus, 40 </a:t>
            </a:r>
            <a:r>
              <a:rPr lang="en-150" dirty="0" smtClean="0"/>
              <a:t>µ</a:t>
            </a:r>
            <a:r>
              <a:rPr lang="en-GB" dirty="0" smtClean="0"/>
              <a:t>m aperture</a:t>
            </a:r>
            <a:endParaRPr lang="en-GB" dirty="0"/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 bwMode="auto">
          <a:xfrm>
            <a:off x="4114986" y="2439012"/>
            <a:ext cx="368228" cy="9179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4583038" y="2412177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Vertical focus, 46 </a:t>
            </a:r>
            <a:r>
              <a:rPr lang="en-150" dirty="0" smtClean="0"/>
              <a:t>µ</a:t>
            </a:r>
            <a:r>
              <a:rPr lang="en-GB" dirty="0" smtClean="0"/>
              <a:t>m aperture</a:t>
            </a:r>
            <a:endParaRPr lang="en-GB" dirty="0"/>
          </a:p>
        </p:txBody>
      </p:sp>
      <p:cxnSp>
        <p:nvCxnSpPr>
          <p:cNvPr id="29" name="Straight Arrow Connector 28"/>
          <p:cNvCxnSpPr>
            <a:stCxn id="27" idx="2"/>
          </p:cNvCxnSpPr>
          <p:nvPr/>
        </p:nvCxnSpPr>
        <p:spPr bwMode="auto">
          <a:xfrm flipH="1">
            <a:off x="5184911" y="2996952"/>
            <a:ext cx="370235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2143715" y="5178678"/>
            <a:ext cx="2339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9.6 mm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4295006" y="5179390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4.7 mm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2178958" y="5869641"/>
            <a:ext cx="672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630 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 parameters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Assuming perfect focus on the setup in last slide</a:t>
            </a:r>
          </a:p>
          <a:p>
            <a:pPr lvl="1"/>
            <a:r>
              <a:rPr lang="en-GB" dirty="0" smtClean="0"/>
              <a:t>Focal lengths</a:t>
            </a:r>
          </a:p>
          <a:p>
            <a:pPr lvl="2"/>
            <a:r>
              <a:rPr lang="en-GB" dirty="0" smtClean="0"/>
              <a:t>H: 9.45 mm</a:t>
            </a:r>
          </a:p>
          <a:p>
            <a:pPr lvl="2"/>
            <a:r>
              <a:rPr lang="en-GB" dirty="0" smtClean="0"/>
              <a:t>V: 13.98 mm</a:t>
            </a:r>
          </a:p>
          <a:p>
            <a:pPr lvl="1"/>
            <a:r>
              <a:rPr lang="en-GB" dirty="0" smtClean="0"/>
              <a:t>Magnification</a:t>
            </a:r>
          </a:p>
          <a:p>
            <a:pPr lvl="2"/>
            <a:r>
              <a:rPr lang="en-GB" dirty="0" smtClean="0"/>
              <a:t>H: 64.6</a:t>
            </a:r>
          </a:p>
          <a:p>
            <a:pPr lvl="2"/>
            <a:r>
              <a:rPr lang="en-GB" dirty="0" smtClean="0"/>
              <a:t>V: 43.1</a:t>
            </a:r>
          </a:p>
          <a:p>
            <a:pPr lvl="1"/>
            <a:r>
              <a:rPr lang="en-GB" dirty="0" smtClean="0"/>
              <a:t>Resolution (aperture limited)</a:t>
            </a:r>
          </a:p>
          <a:p>
            <a:pPr lvl="2"/>
            <a:r>
              <a:rPr lang="en-GB" dirty="0" smtClean="0"/>
              <a:t>H: 17.2 nm</a:t>
            </a:r>
          </a:p>
          <a:p>
            <a:pPr lvl="2"/>
            <a:r>
              <a:rPr lang="en-GB" dirty="0" smtClean="0"/>
              <a:t>V: 22.3 nm</a:t>
            </a:r>
          </a:p>
          <a:p>
            <a:pPr lvl="1"/>
            <a:r>
              <a:rPr lang="en-GB" dirty="0" smtClean="0"/>
              <a:t>Pixel size (taking magnification into account)</a:t>
            </a:r>
          </a:p>
          <a:p>
            <a:pPr lvl="2"/>
            <a:r>
              <a:rPr lang="en-GB" dirty="0" smtClean="0"/>
              <a:t>H: 11.5 nm</a:t>
            </a:r>
          </a:p>
          <a:p>
            <a:pPr lvl="2"/>
            <a:r>
              <a:rPr lang="en-GB" dirty="0" smtClean="0"/>
              <a:t>V: 17.2 nm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68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 details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Sampling</a:t>
            </a:r>
          </a:p>
          <a:p>
            <a:pPr lvl="1"/>
            <a:r>
              <a:rPr lang="en-GB" dirty="0" smtClean="0"/>
              <a:t>Using double field of view (vs detector)</a:t>
            </a:r>
          </a:p>
          <a:p>
            <a:pPr lvl="1"/>
            <a:r>
              <a:rPr lang="en-GB" dirty="0" smtClean="0"/>
              <a:t>Using half pixel size (vs detector)</a:t>
            </a:r>
          </a:p>
          <a:p>
            <a:pPr lvl="1"/>
            <a:r>
              <a:rPr lang="en-GB" dirty="0" smtClean="0"/>
              <a:t>In total 8192x8192 pixels</a:t>
            </a:r>
          </a:p>
          <a:p>
            <a:pPr lvl="1"/>
            <a:r>
              <a:rPr lang="en-GB" dirty="0" smtClean="0"/>
              <a:t>Detector image obtained by binning 2x2 and reducing FOV by x2</a:t>
            </a:r>
          </a:p>
          <a:p>
            <a:r>
              <a:rPr lang="en-GB" dirty="0" smtClean="0"/>
              <a:t>MLLs</a:t>
            </a:r>
          </a:p>
          <a:p>
            <a:pPr lvl="1"/>
            <a:r>
              <a:rPr lang="en-GB" dirty="0" smtClean="0"/>
              <a:t>Assuming simple 1D lenses with perfect phase</a:t>
            </a:r>
          </a:p>
          <a:p>
            <a:pPr lvl="1"/>
            <a:r>
              <a:rPr lang="en-GB" dirty="0" smtClean="0"/>
              <a:t>Aperture applied</a:t>
            </a:r>
          </a:p>
          <a:p>
            <a:r>
              <a:rPr lang="en-GB" dirty="0" err="1" smtClean="0"/>
              <a:t>Misc</a:t>
            </a:r>
            <a:endParaRPr lang="en-GB" dirty="0" smtClean="0"/>
          </a:p>
          <a:p>
            <a:pPr lvl="1"/>
            <a:r>
              <a:rPr lang="en-GB" dirty="0" smtClean="0"/>
              <a:t>Perfect coherence assumed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11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Simulation image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2033588" y="1266825"/>
            <a:ext cx="6942137" cy="5210175"/>
            <a:chOff x="1281" y="798"/>
            <a:chExt cx="4373" cy="3282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81" y="798"/>
              <a:ext cx="4373" cy="3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208" y="1041"/>
              <a:ext cx="2683" cy="26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" y="1041"/>
              <a:ext cx="2683" cy="2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2208" y="3728"/>
              <a:ext cx="268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2208" y="1041"/>
              <a:ext cx="2683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2863" y="370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3518" y="370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4173" y="370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4828" y="370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2863" y="104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3518" y="104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4173" y="104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4828" y="1041"/>
              <a:ext cx="0" cy="2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2775" y="3782"/>
              <a:ext cx="219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409" y="3782"/>
              <a:ext cx="2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4066" y="3782"/>
              <a:ext cx="2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715" y="3782"/>
              <a:ext cx="2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208" y="1041"/>
              <a:ext cx="0" cy="268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4891" y="1041"/>
              <a:ext cx="0" cy="2687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2208" y="1303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2208" y="1565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2208" y="1828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2208" y="2090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2208" y="2352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2208" y="2615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208" y="2877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4" name="Line 30"/>
            <p:cNvSpPr>
              <a:spLocks noChangeShapeType="1"/>
            </p:cNvSpPr>
            <p:nvPr/>
          </p:nvSpPr>
          <p:spPr bwMode="auto">
            <a:xfrm>
              <a:off x="2208" y="3140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5" name="Line 31"/>
            <p:cNvSpPr>
              <a:spLocks noChangeShapeType="1"/>
            </p:cNvSpPr>
            <p:nvPr/>
          </p:nvSpPr>
          <p:spPr bwMode="auto">
            <a:xfrm>
              <a:off x="2208" y="3402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6" name="Line 32"/>
            <p:cNvSpPr>
              <a:spLocks noChangeShapeType="1"/>
            </p:cNvSpPr>
            <p:nvPr/>
          </p:nvSpPr>
          <p:spPr bwMode="auto">
            <a:xfrm>
              <a:off x="2208" y="3664"/>
              <a:ext cx="27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7" name="Line 33"/>
            <p:cNvSpPr>
              <a:spLocks noChangeShapeType="1"/>
            </p:cNvSpPr>
            <p:nvPr/>
          </p:nvSpPr>
          <p:spPr bwMode="auto">
            <a:xfrm flipH="1">
              <a:off x="4865" y="1303"/>
              <a:ext cx="2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8" name="Line 34"/>
            <p:cNvSpPr>
              <a:spLocks noChangeShapeType="1"/>
            </p:cNvSpPr>
            <p:nvPr/>
          </p:nvSpPr>
          <p:spPr bwMode="auto">
            <a:xfrm flipH="1">
              <a:off x="4865" y="1565"/>
              <a:ext cx="2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9" name="Line 35"/>
            <p:cNvSpPr>
              <a:spLocks noChangeShapeType="1"/>
            </p:cNvSpPr>
            <p:nvPr/>
          </p:nvSpPr>
          <p:spPr bwMode="auto">
            <a:xfrm flipH="1">
              <a:off x="4865" y="1828"/>
              <a:ext cx="2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1" name="Line 36"/>
            <p:cNvSpPr>
              <a:spLocks noChangeShapeType="1"/>
            </p:cNvSpPr>
            <p:nvPr/>
          </p:nvSpPr>
          <p:spPr bwMode="auto">
            <a:xfrm flipH="1">
              <a:off x="4865" y="2090"/>
              <a:ext cx="2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2" name="Line 37"/>
            <p:cNvSpPr>
              <a:spLocks noChangeShapeType="1"/>
            </p:cNvSpPr>
            <p:nvPr/>
          </p:nvSpPr>
          <p:spPr bwMode="auto">
            <a:xfrm flipH="1">
              <a:off x="4865" y="2352"/>
              <a:ext cx="2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3" name="Line 38"/>
            <p:cNvSpPr>
              <a:spLocks noChangeShapeType="1"/>
            </p:cNvSpPr>
            <p:nvPr/>
          </p:nvSpPr>
          <p:spPr bwMode="auto">
            <a:xfrm flipH="1">
              <a:off x="4865" y="2615"/>
              <a:ext cx="2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4" name="Line 39"/>
            <p:cNvSpPr>
              <a:spLocks noChangeShapeType="1"/>
            </p:cNvSpPr>
            <p:nvPr/>
          </p:nvSpPr>
          <p:spPr bwMode="auto">
            <a:xfrm flipH="1">
              <a:off x="4865" y="2877"/>
              <a:ext cx="2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5" name="Line 40"/>
            <p:cNvSpPr>
              <a:spLocks noChangeShapeType="1"/>
            </p:cNvSpPr>
            <p:nvPr/>
          </p:nvSpPr>
          <p:spPr bwMode="auto">
            <a:xfrm flipH="1">
              <a:off x="4865" y="3140"/>
              <a:ext cx="2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6" name="Line 41"/>
            <p:cNvSpPr>
              <a:spLocks noChangeShapeType="1"/>
            </p:cNvSpPr>
            <p:nvPr/>
          </p:nvSpPr>
          <p:spPr bwMode="auto">
            <a:xfrm flipH="1">
              <a:off x="4865" y="3402"/>
              <a:ext cx="2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7" name="Line 42"/>
            <p:cNvSpPr>
              <a:spLocks noChangeShapeType="1"/>
            </p:cNvSpPr>
            <p:nvPr/>
          </p:nvSpPr>
          <p:spPr bwMode="auto">
            <a:xfrm flipH="1">
              <a:off x="4865" y="3664"/>
              <a:ext cx="2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8" name="Rectangle 43"/>
            <p:cNvSpPr>
              <a:spLocks noChangeArrowheads="1"/>
            </p:cNvSpPr>
            <p:nvPr/>
          </p:nvSpPr>
          <p:spPr bwMode="auto">
            <a:xfrm>
              <a:off x="1993" y="1244"/>
              <a:ext cx="219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9" name="Rectangle 44"/>
            <p:cNvSpPr>
              <a:spLocks noChangeArrowheads="1"/>
            </p:cNvSpPr>
            <p:nvPr/>
          </p:nvSpPr>
          <p:spPr bwMode="auto">
            <a:xfrm>
              <a:off x="1993" y="1511"/>
              <a:ext cx="219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0" name="Rectangle 45"/>
            <p:cNvSpPr>
              <a:spLocks noChangeArrowheads="1"/>
            </p:cNvSpPr>
            <p:nvPr/>
          </p:nvSpPr>
          <p:spPr bwMode="auto">
            <a:xfrm>
              <a:off x="1993" y="1769"/>
              <a:ext cx="219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1" name="Rectangle 46"/>
            <p:cNvSpPr>
              <a:spLocks noChangeArrowheads="1"/>
            </p:cNvSpPr>
            <p:nvPr/>
          </p:nvSpPr>
          <p:spPr bwMode="auto">
            <a:xfrm>
              <a:off x="1993" y="2036"/>
              <a:ext cx="219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2" name="Rectangle 47"/>
            <p:cNvSpPr>
              <a:spLocks noChangeArrowheads="1"/>
            </p:cNvSpPr>
            <p:nvPr/>
          </p:nvSpPr>
          <p:spPr bwMode="auto">
            <a:xfrm>
              <a:off x="1938" y="2294"/>
              <a:ext cx="2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3" name="Rectangle 48"/>
            <p:cNvSpPr>
              <a:spLocks noChangeArrowheads="1"/>
            </p:cNvSpPr>
            <p:nvPr/>
          </p:nvSpPr>
          <p:spPr bwMode="auto">
            <a:xfrm>
              <a:off x="1938" y="2560"/>
              <a:ext cx="2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4" name="Rectangle 49"/>
            <p:cNvSpPr>
              <a:spLocks noChangeArrowheads="1"/>
            </p:cNvSpPr>
            <p:nvPr/>
          </p:nvSpPr>
          <p:spPr bwMode="auto">
            <a:xfrm>
              <a:off x="1938" y="2819"/>
              <a:ext cx="2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5" name="Rectangle 50"/>
            <p:cNvSpPr>
              <a:spLocks noChangeArrowheads="1"/>
            </p:cNvSpPr>
            <p:nvPr/>
          </p:nvSpPr>
          <p:spPr bwMode="auto">
            <a:xfrm>
              <a:off x="1938" y="3085"/>
              <a:ext cx="2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6" name="Rectangle 51"/>
            <p:cNvSpPr>
              <a:spLocks noChangeArrowheads="1"/>
            </p:cNvSpPr>
            <p:nvPr/>
          </p:nvSpPr>
          <p:spPr bwMode="auto">
            <a:xfrm>
              <a:off x="1938" y="3344"/>
              <a:ext cx="2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7" name="Rectangle 52"/>
            <p:cNvSpPr>
              <a:spLocks noChangeArrowheads="1"/>
            </p:cNvSpPr>
            <p:nvPr/>
          </p:nvSpPr>
          <p:spPr bwMode="auto">
            <a:xfrm>
              <a:off x="1938" y="3610"/>
              <a:ext cx="274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37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Using series Set4_2D_17.3keV</a:t>
            </a:r>
          </a:p>
          <a:p>
            <a:r>
              <a:rPr lang="en-GB" dirty="0" smtClean="0"/>
              <a:t>Using scan pco_focus_30s</a:t>
            </a:r>
            <a:endParaRPr lang="en-GB" dirty="0"/>
          </a:p>
          <a:p>
            <a:r>
              <a:rPr lang="en-GB" dirty="0" smtClean="0"/>
              <a:t>Bright field, full field images</a:t>
            </a:r>
          </a:p>
          <a:p>
            <a:r>
              <a:rPr lang="en-GB" dirty="0" smtClean="0"/>
              <a:t>During this scan the lenses were moved together along the optical axis</a:t>
            </a:r>
          </a:p>
          <a:p>
            <a:pPr lvl="1"/>
            <a:r>
              <a:rPr lang="en-GB" dirty="0" smtClean="0"/>
              <a:t>Steps of 0.1 mm</a:t>
            </a:r>
          </a:p>
          <a:p>
            <a:pPr lvl="1"/>
            <a:r>
              <a:rPr lang="en-GB" dirty="0" smtClean="0"/>
              <a:t>41 images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88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“issues”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967414" y="1938005"/>
            <a:ext cx="1440160" cy="144016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ysDash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H="1">
            <a:off x="7967414" y="4077072"/>
            <a:ext cx="1440160" cy="144016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ysDash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8759502" y="2124145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FOV motion during scan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8831510" y="4653136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Star motion during scan</a:t>
            </a:r>
            <a:endParaRPr lang="en-GB" dirty="0"/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766763" y="1530350"/>
            <a:ext cx="6302375" cy="4729163"/>
            <a:chOff x="483" y="964"/>
            <a:chExt cx="3970" cy="2979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83" y="964"/>
              <a:ext cx="3970" cy="2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1055" y="1184"/>
              <a:ext cx="2436" cy="24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" y="1184"/>
              <a:ext cx="2436" cy="2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1055" y="3623"/>
              <a:ext cx="243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1055" y="1184"/>
              <a:ext cx="2436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 flipV="1">
              <a:off x="1649" y="3599"/>
              <a:ext cx="0" cy="24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V="1">
              <a:off x="2244" y="3599"/>
              <a:ext cx="0" cy="24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 flipV="1">
              <a:off x="2839" y="3599"/>
              <a:ext cx="0" cy="24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 flipV="1">
              <a:off x="3433" y="3599"/>
              <a:ext cx="0" cy="24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1649" y="1184"/>
              <a:ext cx="0" cy="25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244" y="1184"/>
              <a:ext cx="0" cy="25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2839" y="1184"/>
              <a:ext cx="0" cy="25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3433" y="1184"/>
              <a:ext cx="0" cy="25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17"/>
            <p:cNvSpPr>
              <a:spLocks noChangeArrowheads="1"/>
            </p:cNvSpPr>
            <p:nvPr/>
          </p:nvSpPr>
          <p:spPr bwMode="auto">
            <a:xfrm>
              <a:off x="1570" y="3673"/>
              <a:ext cx="21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18"/>
            <p:cNvSpPr>
              <a:spLocks noChangeArrowheads="1"/>
            </p:cNvSpPr>
            <p:nvPr/>
          </p:nvSpPr>
          <p:spPr bwMode="auto">
            <a:xfrm>
              <a:off x="2145" y="3673"/>
              <a:ext cx="27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19"/>
            <p:cNvSpPr>
              <a:spLocks noChangeArrowheads="1"/>
            </p:cNvSpPr>
            <p:nvPr/>
          </p:nvSpPr>
          <p:spPr bwMode="auto">
            <a:xfrm>
              <a:off x="2741" y="3673"/>
              <a:ext cx="27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8" name="Rectangle 20"/>
            <p:cNvSpPr>
              <a:spLocks noChangeArrowheads="1"/>
            </p:cNvSpPr>
            <p:nvPr/>
          </p:nvSpPr>
          <p:spPr bwMode="auto">
            <a:xfrm>
              <a:off x="3331" y="3673"/>
              <a:ext cx="27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9" name="Line 21"/>
            <p:cNvSpPr>
              <a:spLocks noChangeShapeType="1"/>
            </p:cNvSpPr>
            <p:nvPr/>
          </p:nvSpPr>
          <p:spPr bwMode="auto">
            <a:xfrm>
              <a:off x="1055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0" name="Line 22"/>
            <p:cNvSpPr>
              <a:spLocks noChangeShapeType="1"/>
            </p:cNvSpPr>
            <p:nvPr/>
          </p:nvSpPr>
          <p:spPr bwMode="auto">
            <a:xfrm>
              <a:off x="3491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1" name="Line 23"/>
            <p:cNvSpPr>
              <a:spLocks noChangeShapeType="1"/>
            </p:cNvSpPr>
            <p:nvPr/>
          </p:nvSpPr>
          <p:spPr bwMode="auto">
            <a:xfrm>
              <a:off x="1055" y="1422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2" name="Line 24"/>
            <p:cNvSpPr>
              <a:spLocks noChangeShapeType="1"/>
            </p:cNvSpPr>
            <p:nvPr/>
          </p:nvSpPr>
          <p:spPr bwMode="auto">
            <a:xfrm>
              <a:off x="1055" y="1660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3" name="Line 25"/>
            <p:cNvSpPr>
              <a:spLocks noChangeShapeType="1"/>
            </p:cNvSpPr>
            <p:nvPr/>
          </p:nvSpPr>
          <p:spPr bwMode="auto">
            <a:xfrm>
              <a:off x="1055" y="1898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5" name="Line 26"/>
            <p:cNvSpPr>
              <a:spLocks noChangeShapeType="1"/>
            </p:cNvSpPr>
            <p:nvPr/>
          </p:nvSpPr>
          <p:spPr bwMode="auto">
            <a:xfrm>
              <a:off x="1055" y="2137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6" name="Line 27"/>
            <p:cNvSpPr>
              <a:spLocks noChangeShapeType="1"/>
            </p:cNvSpPr>
            <p:nvPr/>
          </p:nvSpPr>
          <p:spPr bwMode="auto">
            <a:xfrm>
              <a:off x="1055" y="2375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7" name="Line 28"/>
            <p:cNvSpPr>
              <a:spLocks noChangeShapeType="1"/>
            </p:cNvSpPr>
            <p:nvPr/>
          </p:nvSpPr>
          <p:spPr bwMode="auto">
            <a:xfrm>
              <a:off x="1055" y="2613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8" name="Line 29"/>
            <p:cNvSpPr>
              <a:spLocks noChangeShapeType="1"/>
            </p:cNvSpPr>
            <p:nvPr/>
          </p:nvSpPr>
          <p:spPr bwMode="auto">
            <a:xfrm>
              <a:off x="1055" y="2851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9" name="Line 30"/>
            <p:cNvSpPr>
              <a:spLocks noChangeShapeType="1"/>
            </p:cNvSpPr>
            <p:nvPr/>
          </p:nvSpPr>
          <p:spPr bwMode="auto">
            <a:xfrm>
              <a:off x="1055" y="3089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0" name="Line 31"/>
            <p:cNvSpPr>
              <a:spLocks noChangeShapeType="1"/>
            </p:cNvSpPr>
            <p:nvPr/>
          </p:nvSpPr>
          <p:spPr bwMode="auto">
            <a:xfrm>
              <a:off x="1055" y="3328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1" name="Line 32"/>
            <p:cNvSpPr>
              <a:spLocks noChangeShapeType="1"/>
            </p:cNvSpPr>
            <p:nvPr/>
          </p:nvSpPr>
          <p:spPr bwMode="auto">
            <a:xfrm>
              <a:off x="1055" y="3566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2" name="Line 33"/>
            <p:cNvSpPr>
              <a:spLocks noChangeShapeType="1"/>
            </p:cNvSpPr>
            <p:nvPr/>
          </p:nvSpPr>
          <p:spPr bwMode="auto">
            <a:xfrm flipH="1">
              <a:off x="3467" y="1422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3" name="Line 34"/>
            <p:cNvSpPr>
              <a:spLocks noChangeShapeType="1"/>
            </p:cNvSpPr>
            <p:nvPr/>
          </p:nvSpPr>
          <p:spPr bwMode="auto">
            <a:xfrm flipH="1">
              <a:off x="3467" y="1660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4" name="Line 35"/>
            <p:cNvSpPr>
              <a:spLocks noChangeShapeType="1"/>
            </p:cNvSpPr>
            <p:nvPr/>
          </p:nvSpPr>
          <p:spPr bwMode="auto">
            <a:xfrm flipH="1">
              <a:off x="3467" y="1898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5" name="Line 36"/>
            <p:cNvSpPr>
              <a:spLocks noChangeShapeType="1"/>
            </p:cNvSpPr>
            <p:nvPr/>
          </p:nvSpPr>
          <p:spPr bwMode="auto">
            <a:xfrm flipH="1">
              <a:off x="3467" y="2137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6" name="Line 37"/>
            <p:cNvSpPr>
              <a:spLocks noChangeShapeType="1"/>
            </p:cNvSpPr>
            <p:nvPr/>
          </p:nvSpPr>
          <p:spPr bwMode="auto">
            <a:xfrm flipH="1">
              <a:off x="3467" y="2375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7" name="Line 38"/>
            <p:cNvSpPr>
              <a:spLocks noChangeShapeType="1"/>
            </p:cNvSpPr>
            <p:nvPr/>
          </p:nvSpPr>
          <p:spPr bwMode="auto">
            <a:xfrm flipH="1">
              <a:off x="3467" y="2613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8" name="Line 39"/>
            <p:cNvSpPr>
              <a:spLocks noChangeShapeType="1"/>
            </p:cNvSpPr>
            <p:nvPr/>
          </p:nvSpPr>
          <p:spPr bwMode="auto">
            <a:xfrm flipH="1">
              <a:off x="3467" y="2851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9" name="Line 40"/>
            <p:cNvSpPr>
              <a:spLocks noChangeShapeType="1"/>
            </p:cNvSpPr>
            <p:nvPr/>
          </p:nvSpPr>
          <p:spPr bwMode="auto">
            <a:xfrm flipH="1">
              <a:off x="3467" y="3089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0" name="Line 41"/>
            <p:cNvSpPr>
              <a:spLocks noChangeShapeType="1"/>
            </p:cNvSpPr>
            <p:nvPr/>
          </p:nvSpPr>
          <p:spPr bwMode="auto">
            <a:xfrm flipH="1">
              <a:off x="3467" y="3328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1" name="Line 42"/>
            <p:cNvSpPr>
              <a:spLocks noChangeShapeType="1"/>
            </p:cNvSpPr>
            <p:nvPr/>
          </p:nvSpPr>
          <p:spPr bwMode="auto">
            <a:xfrm flipH="1">
              <a:off x="3467" y="3566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2" name="Rectangle 43"/>
            <p:cNvSpPr>
              <a:spLocks noChangeArrowheads="1"/>
            </p:cNvSpPr>
            <p:nvPr/>
          </p:nvSpPr>
          <p:spPr bwMode="auto">
            <a:xfrm>
              <a:off x="859" y="1370"/>
              <a:ext cx="21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3" name="Rectangle 44"/>
            <p:cNvSpPr>
              <a:spLocks noChangeArrowheads="1"/>
            </p:cNvSpPr>
            <p:nvPr/>
          </p:nvSpPr>
          <p:spPr bwMode="auto">
            <a:xfrm>
              <a:off x="859" y="1611"/>
              <a:ext cx="21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4" name="Rectangle 45"/>
            <p:cNvSpPr>
              <a:spLocks noChangeArrowheads="1"/>
            </p:cNvSpPr>
            <p:nvPr/>
          </p:nvSpPr>
          <p:spPr bwMode="auto">
            <a:xfrm>
              <a:off x="859" y="1846"/>
              <a:ext cx="21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5" name="Rectangle 46"/>
            <p:cNvSpPr>
              <a:spLocks noChangeArrowheads="1"/>
            </p:cNvSpPr>
            <p:nvPr/>
          </p:nvSpPr>
          <p:spPr bwMode="auto">
            <a:xfrm>
              <a:off x="859" y="2088"/>
              <a:ext cx="21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6" name="Rectangle 47"/>
            <p:cNvSpPr>
              <a:spLocks noChangeArrowheads="1"/>
            </p:cNvSpPr>
            <p:nvPr/>
          </p:nvSpPr>
          <p:spPr bwMode="auto">
            <a:xfrm>
              <a:off x="810" y="2322"/>
              <a:ext cx="27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7" name="Rectangle 48"/>
            <p:cNvSpPr>
              <a:spLocks noChangeArrowheads="1"/>
            </p:cNvSpPr>
            <p:nvPr/>
          </p:nvSpPr>
          <p:spPr bwMode="auto">
            <a:xfrm>
              <a:off x="810" y="2564"/>
              <a:ext cx="27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8" name="Rectangle 49"/>
            <p:cNvSpPr>
              <a:spLocks noChangeArrowheads="1"/>
            </p:cNvSpPr>
            <p:nvPr/>
          </p:nvSpPr>
          <p:spPr bwMode="auto">
            <a:xfrm>
              <a:off x="810" y="2799"/>
              <a:ext cx="27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9" name="Rectangle 50"/>
            <p:cNvSpPr>
              <a:spLocks noChangeArrowheads="1"/>
            </p:cNvSpPr>
            <p:nvPr/>
          </p:nvSpPr>
          <p:spPr bwMode="auto">
            <a:xfrm>
              <a:off x="810" y="3040"/>
              <a:ext cx="27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0" name="Rectangle 51"/>
            <p:cNvSpPr>
              <a:spLocks noChangeArrowheads="1"/>
            </p:cNvSpPr>
            <p:nvPr/>
          </p:nvSpPr>
          <p:spPr bwMode="auto">
            <a:xfrm>
              <a:off x="810" y="3275"/>
              <a:ext cx="27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1" name="Rectangle 52"/>
            <p:cNvSpPr>
              <a:spLocks noChangeArrowheads="1"/>
            </p:cNvSpPr>
            <p:nvPr/>
          </p:nvSpPr>
          <p:spPr bwMode="auto">
            <a:xfrm>
              <a:off x="810" y="3517"/>
              <a:ext cx="27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2" name="Line 53"/>
            <p:cNvSpPr>
              <a:spLocks noChangeShapeType="1"/>
            </p:cNvSpPr>
            <p:nvPr/>
          </p:nvSpPr>
          <p:spPr bwMode="auto">
            <a:xfrm>
              <a:off x="3629" y="3623"/>
              <a:ext cx="192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3" name="Line 54"/>
            <p:cNvSpPr>
              <a:spLocks noChangeShapeType="1"/>
            </p:cNvSpPr>
            <p:nvPr/>
          </p:nvSpPr>
          <p:spPr bwMode="auto">
            <a:xfrm>
              <a:off x="3629" y="1184"/>
              <a:ext cx="192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4" name="Line 55"/>
            <p:cNvSpPr>
              <a:spLocks noChangeShapeType="1"/>
            </p:cNvSpPr>
            <p:nvPr/>
          </p:nvSpPr>
          <p:spPr bwMode="auto">
            <a:xfrm flipV="1">
              <a:off x="3629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5" name="Line 56"/>
            <p:cNvSpPr>
              <a:spLocks noChangeShapeType="1"/>
            </p:cNvSpPr>
            <p:nvPr/>
          </p:nvSpPr>
          <p:spPr bwMode="auto">
            <a:xfrm flipV="1">
              <a:off x="3821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2105" name="Picture 5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" y="1184"/>
              <a:ext cx="192" cy="2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6" name="Picture 5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" y="1184"/>
              <a:ext cx="192" cy="2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6" name="Line 59"/>
            <p:cNvSpPr>
              <a:spLocks noChangeShapeType="1"/>
            </p:cNvSpPr>
            <p:nvPr/>
          </p:nvSpPr>
          <p:spPr bwMode="auto">
            <a:xfrm flipV="1">
              <a:off x="3821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7" name="Line 60"/>
            <p:cNvSpPr>
              <a:spLocks noChangeShapeType="1"/>
            </p:cNvSpPr>
            <p:nvPr/>
          </p:nvSpPr>
          <p:spPr bwMode="auto">
            <a:xfrm flipH="1">
              <a:off x="3797" y="3623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8" name="Line 61"/>
            <p:cNvSpPr>
              <a:spLocks noChangeShapeType="1"/>
            </p:cNvSpPr>
            <p:nvPr/>
          </p:nvSpPr>
          <p:spPr bwMode="auto">
            <a:xfrm flipH="1">
              <a:off x="3797" y="3217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9" name="Line 62"/>
            <p:cNvSpPr>
              <a:spLocks noChangeShapeType="1"/>
            </p:cNvSpPr>
            <p:nvPr/>
          </p:nvSpPr>
          <p:spPr bwMode="auto">
            <a:xfrm flipH="1">
              <a:off x="3797" y="2810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0" name="Line 63"/>
            <p:cNvSpPr>
              <a:spLocks noChangeShapeType="1"/>
            </p:cNvSpPr>
            <p:nvPr/>
          </p:nvSpPr>
          <p:spPr bwMode="auto">
            <a:xfrm flipH="1">
              <a:off x="3797" y="2404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1" name="Line 64"/>
            <p:cNvSpPr>
              <a:spLocks noChangeShapeType="1"/>
            </p:cNvSpPr>
            <p:nvPr/>
          </p:nvSpPr>
          <p:spPr bwMode="auto">
            <a:xfrm flipH="1">
              <a:off x="3797" y="1998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2" name="Line 65"/>
            <p:cNvSpPr>
              <a:spLocks noChangeShapeType="1"/>
            </p:cNvSpPr>
            <p:nvPr/>
          </p:nvSpPr>
          <p:spPr bwMode="auto">
            <a:xfrm flipH="1">
              <a:off x="3797" y="1591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3" name="Line 66"/>
            <p:cNvSpPr>
              <a:spLocks noChangeShapeType="1"/>
            </p:cNvSpPr>
            <p:nvPr/>
          </p:nvSpPr>
          <p:spPr bwMode="auto">
            <a:xfrm flipH="1">
              <a:off x="3797" y="1184"/>
              <a:ext cx="24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4" name="Rectangle 67"/>
            <p:cNvSpPr>
              <a:spLocks noChangeArrowheads="1"/>
            </p:cNvSpPr>
            <p:nvPr/>
          </p:nvSpPr>
          <p:spPr bwMode="auto">
            <a:xfrm>
              <a:off x="3857" y="3581"/>
              <a:ext cx="85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5" name="Rectangle 68"/>
            <p:cNvSpPr>
              <a:spLocks noChangeArrowheads="1"/>
            </p:cNvSpPr>
            <p:nvPr/>
          </p:nvSpPr>
          <p:spPr bwMode="auto">
            <a:xfrm>
              <a:off x="3857" y="3175"/>
              <a:ext cx="17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6" name="Rectangle 69"/>
            <p:cNvSpPr>
              <a:spLocks noChangeArrowheads="1"/>
            </p:cNvSpPr>
            <p:nvPr/>
          </p:nvSpPr>
          <p:spPr bwMode="auto">
            <a:xfrm>
              <a:off x="3857" y="2770"/>
              <a:ext cx="17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7" name="Rectangle 70"/>
            <p:cNvSpPr>
              <a:spLocks noChangeArrowheads="1"/>
            </p:cNvSpPr>
            <p:nvPr/>
          </p:nvSpPr>
          <p:spPr bwMode="auto">
            <a:xfrm>
              <a:off x="3857" y="2365"/>
              <a:ext cx="17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8" name="Rectangle 71"/>
            <p:cNvSpPr>
              <a:spLocks noChangeArrowheads="1"/>
            </p:cNvSpPr>
            <p:nvPr/>
          </p:nvSpPr>
          <p:spPr bwMode="auto">
            <a:xfrm>
              <a:off x="3857" y="1952"/>
              <a:ext cx="178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9" name="Rectangle 72"/>
            <p:cNvSpPr>
              <a:spLocks noChangeArrowheads="1"/>
            </p:cNvSpPr>
            <p:nvPr/>
          </p:nvSpPr>
          <p:spPr bwMode="auto">
            <a:xfrm>
              <a:off x="3857" y="1547"/>
              <a:ext cx="22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0" name="Rectangle 73"/>
            <p:cNvSpPr>
              <a:spLocks noChangeArrowheads="1"/>
            </p:cNvSpPr>
            <p:nvPr/>
          </p:nvSpPr>
          <p:spPr bwMode="auto">
            <a:xfrm>
              <a:off x="3857" y="1142"/>
              <a:ext cx="220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1" name="Line 74"/>
            <p:cNvSpPr>
              <a:spLocks noChangeShapeType="1"/>
            </p:cNvSpPr>
            <p:nvPr/>
          </p:nvSpPr>
          <p:spPr bwMode="auto">
            <a:xfrm>
              <a:off x="3629" y="1184"/>
              <a:ext cx="192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2" name="Line 75"/>
            <p:cNvSpPr>
              <a:spLocks noChangeShapeType="1"/>
            </p:cNvSpPr>
            <p:nvPr/>
          </p:nvSpPr>
          <p:spPr bwMode="auto">
            <a:xfrm>
              <a:off x="3629" y="3623"/>
              <a:ext cx="192" cy="0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3" name="Line 76"/>
            <p:cNvSpPr>
              <a:spLocks noChangeShapeType="1"/>
            </p:cNvSpPr>
            <p:nvPr/>
          </p:nvSpPr>
          <p:spPr bwMode="auto">
            <a:xfrm flipV="1">
              <a:off x="3629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4" name="Line 77"/>
            <p:cNvSpPr>
              <a:spLocks noChangeShapeType="1"/>
            </p:cNvSpPr>
            <p:nvPr/>
          </p:nvSpPr>
          <p:spPr bwMode="auto">
            <a:xfrm flipV="1">
              <a:off x="3821" y="1184"/>
              <a:ext cx="0" cy="2439"/>
            </a:xfrm>
            <a:prstGeom prst="line">
              <a:avLst/>
            </a:prstGeom>
            <a:noFill/>
            <a:ln w="7938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2852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Corrected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-385763" y="1843088"/>
            <a:ext cx="5438776" cy="4083050"/>
            <a:chOff x="-243" y="1161"/>
            <a:chExt cx="3426" cy="2572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-243" y="1161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483" y="1351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" y="1351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483" y="3457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483" y="1351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V="1">
              <a:off x="996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 flipV="1">
              <a:off x="1509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flipV="1">
              <a:off x="2023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V="1">
              <a:off x="2536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996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1509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2023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2536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928" y="3499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1424" y="3499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1939" y="3499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2448" y="3499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483" y="1351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2586" y="1351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>
              <a:off x="483" y="155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>
              <a:off x="483" y="176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>
              <a:off x="483" y="19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>
              <a:off x="483" y="217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483" y="23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2" name="Line 28"/>
            <p:cNvSpPr>
              <a:spLocks noChangeShapeType="1"/>
            </p:cNvSpPr>
            <p:nvPr/>
          </p:nvSpPr>
          <p:spPr bwMode="auto">
            <a:xfrm>
              <a:off x="483" y="25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3" name="Line 29"/>
            <p:cNvSpPr>
              <a:spLocks noChangeShapeType="1"/>
            </p:cNvSpPr>
            <p:nvPr/>
          </p:nvSpPr>
          <p:spPr bwMode="auto">
            <a:xfrm>
              <a:off x="483" y="279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4" name="Line 30"/>
            <p:cNvSpPr>
              <a:spLocks noChangeShapeType="1"/>
            </p:cNvSpPr>
            <p:nvPr/>
          </p:nvSpPr>
          <p:spPr bwMode="auto">
            <a:xfrm>
              <a:off x="483" y="29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5" name="Line 31"/>
            <p:cNvSpPr>
              <a:spLocks noChangeShapeType="1"/>
            </p:cNvSpPr>
            <p:nvPr/>
          </p:nvSpPr>
          <p:spPr bwMode="auto">
            <a:xfrm>
              <a:off x="483" y="32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6" name="Line 32"/>
            <p:cNvSpPr>
              <a:spLocks noChangeShapeType="1"/>
            </p:cNvSpPr>
            <p:nvPr/>
          </p:nvSpPr>
          <p:spPr bwMode="auto">
            <a:xfrm>
              <a:off x="483" y="340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7" name="Line 33"/>
            <p:cNvSpPr>
              <a:spLocks noChangeShapeType="1"/>
            </p:cNvSpPr>
            <p:nvPr/>
          </p:nvSpPr>
          <p:spPr bwMode="auto">
            <a:xfrm flipH="1">
              <a:off x="2565" y="155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9" name="Line 34"/>
            <p:cNvSpPr>
              <a:spLocks noChangeShapeType="1"/>
            </p:cNvSpPr>
            <p:nvPr/>
          </p:nvSpPr>
          <p:spPr bwMode="auto">
            <a:xfrm flipH="1">
              <a:off x="2565" y="176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0" name="Line 35"/>
            <p:cNvSpPr>
              <a:spLocks noChangeShapeType="1"/>
            </p:cNvSpPr>
            <p:nvPr/>
          </p:nvSpPr>
          <p:spPr bwMode="auto">
            <a:xfrm flipH="1">
              <a:off x="2565" y="19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1" name="Line 36"/>
            <p:cNvSpPr>
              <a:spLocks noChangeShapeType="1"/>
            </p:cNvSpPr>
            <p:nvPr/>
          </p:nvSpPr>
          <p:spPr bwMode="auto">
            <a:xfrm flipH="1">
              <a:off x="2565" y="217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2" name="Line 37"/>
            <p:cNvSpPr>
              <a:spLocks noChangeShapeType="1"/>
            </p:cNvSpPr>
            <p:nvPr/>
          </p:nvSpPr>
          <p:spPr bwMode="auto">
            <a:xfrm flipH="1">
              <a:off x="2565" y="23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3" name="Line 38"/>
            <p:cNvSpPr>
              <a:spLocks noChangeShapeType="1"/>
            </p:cNvSpPr>
            <p:nvPr/>
          </p:nvSpPr>
          <p:spPr bwMode="auto">
            <a:xfrm flipH="1">
              <a:off x="2565" y="25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4" name="Line 39"/>
            <p:cNvSpPr>
              <a:spLocks noChangeShapeType="1"/>
            </p:cNvSpPr>
            <p:nvPr/>
          </p:nvSpPr>
          <p:spPr bwMode="auto">
            <a:xfrm flipH="1">
              <a:off x="2565" y="279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5" name="Line 40"/>
            <p:cNvSpPr>
              <a:spLocks noChangeShapeType="1"/>
            </p:cNvSpPr>
            <p:nvPr/>
          </p:nvSpPr>
          <p:spPr bwMode="auto">
            <a:xfrm flipH="1">
              <a:off x="2565" y="29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6" name="Line 41"/>
            <p:cNvSpPr>
              <a:spLocks noChangeShapeType="1"/>
            </p:cNvSpPr>
            <p:nvPr/>
          </p:nvSpPr>
          <p:spPr bwMode="auto">
            <a:xfrm flipH="1">
              <a:off x="2565" y="32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7" name="Line 42"/>
            <p:cNvSpPr>
              <a:spLocks noChangeShapeType="1"/>
            </p:cNvSpPr>
            <p:nvPr/>
          </p:nvSpPr>
          <p:spPr bwMode="auto">
            <a:xfrm flipH="1">
              <a:off x="2565" y="340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8" name="Rectangle 43"/>
            <p:cNvSpPr>
              <a:spLocks noChangeArrowheads="1"/>
            </p:cNvSpPr>
            <p:nvPr/>
          </p:nvSpPr>
          <p:spPr bwMode="auto">
            <a:xfrm>
              <a:off x="315" y="1511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89" name="Rectangle 44"/>
            <p:cNvSpPr>
              <a:spLocks noChangeArrowheads="1"/>
            </p:cNvSpPr>
            <p:nvPr/>
          </p:nvSpPr>
          <p:spPr bwMode="auto">
            <a:xfrm>
              <a:off x="315" y="1719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0" name="Rectangle 45"/>
            <p:cNvSpPr>
              <a:spLocks noChangeArrowheads="1"/>
            </p:cNvSpPr>
            <p:nvPr/>
          </p:nvSpPr>
          <p:spPr bwMode="auto">
            <a:xfrm>
              <a:off x="315" y="1922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1" name="Rectangle 46"/>
            <p:cNvSpPr>
              <a:spLocks noChangeArrowheads="1"/>
            </p:cNvSpPr>
            <p:nvPr/>
          </p:nvSpPr>
          <p:spPr bwMode="auto">
            <a:xfrm>
              <a:off x="315" y="2131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2" name="Rectangle 47"/>
            <p:cNvSpPr>
              <a:spLocks noChangeArrowheads="1"/>
            </p:cNvSpPr>
            <p:nvPr/>
          </p:nvSpPr>
          <p:spPr bwMode="auto">
            <a:xfrm>
              <a:off x="272" y="2333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3" name="Rectangle 48"/>
            <p:cNvSpPr>
              <a:spLocks noChangeArrowheads="1"/>
            </p:cNvSpPr>
            <p:nvPr/>
          </p:nvSpPr>
          <p:spPr bwMode="auto">
            <a:xfrm>
              <a:off x="272" y="2542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4" name="Rectangle 49"/>
            <p:cNvSpPr>
              <a:spLocks noChangeArrowheads="1"/>
            </p:cNvSpPr>
            <p:nvPr/>
          </p:nvSpPr>
          <p:spPr bwMode="auto">
            <a:xfrm>
              <a:off x="272" y="2744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5" name="Rectangle 50"/>
            <p:cNvSpPr>
              <a:spLocks noChangeArrowheads="1"/>
            </p:cNvSpPr>
            <p:nvPr/>
          </p:nvSpPr>
          <p:spPr bwMode="auto">
            <a:xfrm>
              <a:off x="272" y="2953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6" name="Rectangle 51"/>
            <p:cNvSpPr>
              <a:spLocks noChangeArrowheads="1"/>
            </p:cNvSpPr>
            <p:nvPr/>
          </p:nvSpPr>
          <p:spPr bwMode="auto">
            <a:xfrm>
              <a:off x="272" y="3156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7" name="Rectangle 52"/>
            <p:cNvSpPr>
              <a:spLocks noChangeArrowheads="1"/>
            </p:cNvSpPr>
            <p:nvPr/>
          </p:nvSpPr>
          <p:spPr bwMode="auto">
            <a:xfrm>
              <a:off x="272" y="3364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098" name="Group 55"/>
          <p:cNvGrpSpPr>
            <a:grpSpLocks noChangeAspect="1"/>
          </p:cNvGrpSpPr>
          <p:nvPr/>
        </p:nvGrpSpPr>
        <p:grpSpPr bwMode="auto">
          <a:xfrm>
            <a:off x="3468688" y="1844675"/>
            <a:ext cx="5438775" cy="4083050"/>
            <a:chOff x="2185" y="1162"/>
            <a:chExt cx="3426" cy="2572"/>
          </a:xfrm>
        </p:grpSpPr>
        <p:sp>
          <p:nvSpPr>
            <p:cNvPr id="3099" name="AutoShape 54"/>
            <p:cNvSpPr>
              <a:spLocks noChangeAspect="1" noChangeArrowheads="1" noTextEdit="1"/>
            </p:cNvSpPr>
            <p:nvPr/>
          </p:nvSpPr>
          <p:spPr bwMode="auto">
            <a:xfrm>
              <a:off x="2185" y="1162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0" name="Rectangle 56"/>
            <p:cNvSpPr>
              <a:spLocks noChangeArrowheads="1"/>
            </p:cNvSpPr>
            <p:nvPr/>
          </p:nvSpPr>
          <p:spPr bwMode="auto">
            <a:xfrm>
              <a:off x="2911" y="1352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129" name="Picture 5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" y="1352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1" name="Line 58"/>
            <p:cNvSpPr>
              <a:spLocks noChangeShapeType="1"/>
            </p:cNvSpPr>
            <p:nvPr/>
          </p:nvSpPr>
          <p:spPr bwMode="auto">
            <a:xfrm>
              <a:off x="2911" y="3458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2" name="Line 59"/>
            <p:cNvSpPr>
              <a:spLocks noChangeShapeType="1"/>
            </p:cNvSpPr>
            <p:nvPr/>
          </p:nvSpPr>
          <p:spPr bwMode="auto">
            <a:xfrm>
              <a:off x="2911" y="1352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3" name="Line 60"/>
            <p:cNvSpPr>
              <a:spLocks noChangeShapeType="1"/>
            </p:cNvSpPr>
            <p:nvPr/>
          </p:nvSpPr>
          <p:spPr bwMode="auto">
            <a:xfrm flipV="1">
              <a:off x="3424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4" name="Line 61"/>
            <p:cNvSpPr>
              <a:spLocks noChangeShapeType="1"/>
            </p:cNvSpPr>
            <p:nvPr/>
          </p:nvSpPr>
          <p:spPr bwMode="auto">
            <a:xfrm flipV="1">
              <a:off x="3937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5" name="Line 62"/>
            <p:cNvSpPr>
              <a:spLocks noChangeShapeType="1"/>
            </p:cNvSpPr>
            <p:nvPr/>
          </p:nvSpPr>
          <p:spPr bwMode="auto">
            <a:xfrm flipV="1">
              <a:off x="4451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6" name="Line 63"/>
            <p:cNvSpPr>
              <a:spLocks noChangeShapeType="1"/>
            </p:cNvSpPr>
            <p:nvPr/>
          </p:nvSpPr>
          <p:spPr bwMode="auto">
            <a:xfrm flipV="1">
              <a:off x="4964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7" name="Line 64"/>
            <p:cNvSpPr>
              <a:spLocks noChangeShapeType="1"/>
            </p:cNvSpPr>
            <p:nvPr/>
          </p:nvSpPr>
          <p:spPr bwMode="auto">
            <a:xfrm>
              <a:off x="3424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8" name="Line 65"/>
            <p:cNvSpPr>
              <a:spLocks noChangeShapeType="1"/>
            </p:cNvSpPr>
            <p:nvPr/>
          </p:nvSpPr>
          <p:spPr bwMode="auto">
            <a:xfrm>
              <a:off x="3937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9" name="Line 66"/>
            <p:cNvSpPr>
              <a:spLocks noChangeShapeType="1"/>
            </p:cNvSpPr>
            <p:nvPr/>
          </p:nvSpPr>
          <p:spPr bwMode="auto">
            <a:xfrm>
              <a:off x="4451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10" name="Line 67"/>
            <p:cNvSpPr>
              <a:spLocks noChangeShapeType="1"/>
            </p:cNvSpPr>
            <p:nvPr/>
          </p:nvSpPr>
          <p:spPr bwMode="auto">
            <a:xfrm>
              <a:off x="4964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11" name="Rectangle 68"/>
            <p:cNvSpPr>
              <a:spLocks noChangeArrowheads="1"/>
            </p:cNvSpPr>
            <p:nvPr/>
          </p:nvSpPr>
          <p:spPr bwMode="auto">
            <a:xfrm>
              <a:off x="3356" y="3500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2" name="Rectangle 69"/>
            <p:cNvSpPr>
              <a:spLocks noChangeArrowheads="1"/>
            </p:cNvSpPr>
            <p:nvPr/>
          </p:nvSpPr>
          <p:spPr bwMode="auto">
            <a:xfrm>
              <a:off x="3852" y="3500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3" name="Rectangle 70"/>
            <p:cNvSpPr>
              <a:spLocks noChangeArrowheads="1"/>
            </p:cNvSpPr>
            <p:nvPr/>
          </p:nvSpPr>
          <p:spPr bwMode="auto">
            <a:xfrm>
              <a:off x="4367" y="3500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4" name="Rectangle 71"/>
            <p:cNvSpPr>
              <a:spLocks noChangeArrowheads="1"/>
            </p:cNvSpPr>
            <p:nvPr/>
          </p:nvSpPr>
          <p:spPr bwMode="auto">
            <a:xfrm>
              <a:off x="4876" y="3500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5" name="Line 72"/>
            <p:cNvSpPr>
              <a:spLocks noChangeShapeType="1"/>
            </p:cNvSpPr>
            <p:nvPr/>
          </p:nvSpPr>
          <p:spPr bwMode="auto">
            <a:xfrm>
              <a:off x="2911" y="1352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16" name="Line 73"/>
            <p:cNvSpPr>
              <a:spLocks noChangeShapeType="1"/>
            </p:cNvSpPr>
            <p:nvPr/>
          </p:nvSpPr>
          <p:spPr bwMode="auto">
            <a:xfrm>
              <a:off x="5014" y="1352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17" name="Line 74"/>
            <p:cNvSpPr>
              <a:spLocks noChangeShapeType="1"/>
            </p:cNvSpPr>
            <p:nvPr/>
          </p:nvSpPr>
          <p:spPr bwMode="auto">
            <a:xfrm>
              <a:off x="2911" y="155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18" name="Line 75"/>
            <p:cNvSpPr>
              <a:spLocks noChangeShapeType="1"/>
            </p:cNvSpPr>
            <p:nvPr/>
          </p:nvSpPr>
          <p:spPr bwMode="auto">
            <a:xfrm>
              <a:off x="2911" y="176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19" name="Line 76"/>
            <p:cNvSpPr>
              <a:spLocks noChangeShapeType="1"/>
            </p:cNvSpPr>
            <p:nvPr/>
          </p:nvSpPr>
          <p:spPr bwMode="auto">
            <a:xfrm>
              <a:off x="2911" y="196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0" name="Line 77"/>
            <p:cNvSpPr>
              <a:spLocks noChangeShapeType="1"/>
            </p:cNvSpPr>
            <p:nvPr/>
          </p:nvSpPr>
          <p:spPr bwMode="auto">
            <a:xfrm>
              <a:off x="2911" y="217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1" name="Line 78"/>
            <p:cNvSpPr>
              <a:spLocks noChangeShapeType="1"/>
            </p:cNvSpPr>
            <p:nvPr/>
          </p:nvSpPr>
          <p:spPr bwMode="auto">
            <a:xfrm>
              <a:off x="2911" y="238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2" name="Line 79"/>
            <p:cNvSpPr>
              <a:spLocks noChangeShapeType="1"/>
            </p:cNvSpPr>
            <p:nvPr/>
          </p:nvSpPr>
          <p:spPr bwMode="auto">
            <a:xfrm>
              <a:off x="2911" y="258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3" name="Line 80"/>
            <p:cNvSpPr>
              <a:spLocks noChangeShapeType="1"/>
            </p:cNvSpPr>
            <p:nvPr/>
          </p:nvSpPr>
          <p:spPr bwMode="auto">
            <a:xfrm>
              <a:off x="2911" y="279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4" name="Line 81"/>
            <p:cNvSpPr>
              <a:spLocks noChangeShapeType="1"/>
            </p:cNvSpPr>
            <p:nvPr/>
          </p:nvSpPr>
          <p:spPr bwMode="auto">
            <a:xfrm>
              <a:off x="2911" y="299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5" name="Line 82"/>
            <p:cNvSpPr>
              <a:spLocks noChangeShapeType="1"/>
            </p:cNvSpPr>
            <p:nvPr/>
          </p:nvSpPr>
          <p:spPr bwMode="auto">
            <a:xfrm>
              <a:off x="2911" y="320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6" name="Line 83"/>
            <p:cNvSpPr>
              <a:spLocks noChangeShapeType="1"/>
            </p:cNvSpPr>
            <p:nvPr/>
          </p:nvSpPr>
          <p:spPr bwMode="auto">
            <a:xfrm>
              <a:off x="2911" y="34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7" name="Line 84"/>
            <p:cNvSpPr>
              <a:spLocks noChangeShapeType="1"/>
            </p:cNvSpPr>
            <p:nvPr/>
          </p:nvSpPr>
          <p:spPr bwMode="auto">
            <a:xfrm flipH="1">
              <a:off x="4993" y="155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8" name="Line 85"/>
            <p:cNvSpPr>
              <a:spLocks noChangeShapeType="1"/>
            </p:cNvSpPr>
            <p:nvPr/>
          </p:nvSpPr>
          <p:spPr bwMode="auto">
            <a:xfrm flipH="1">
              <a:off x="4993" y="176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0" name="Line 86"/>
            <p:cNvSpPr>
              <a:spLocks noChangeShapeType="1"/>
            </p:cNvSpPr>
            <p:nvPr/>
          </p:nvSpPr>
          <p:spPr bwMode="auto">
            <a:xfrm flipH="1">
              <a:off x="4993" y="196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1" name="Line 87"/>
            <p:cNvSpPr>
              <a:spLocks noChangeShapeType="1"/>
            </p:cNvSpPr>
            <p:nvPr/>
          </p:nvSpPr>
          <p:spPr bwMode="auto">
            <a:xfrm flipH="1">
              <a:off x="4993" y="217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2" name="Line 88"/>
            <p:cNvSpPr>
              <a:spLocks noChangeShapeType="1"/>
            </p:cNvSpPr>
            <p:nvPr/>
          </p:nvSpPr>
          <p:spPr bwMode="auto">
            <a:xfrm flipH="1">
              <a:off x="4993" y="238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3" name="Line 89"/>
            <p:cNvSpPr>
              <a:spLocks noChangeShapeType="1"/>
            </p:cNvSpPr>
            <p:nvPr/>
          </p:nvSpPr>
          <p:spPr bwMode="auto">
            <a:xfrm flipH="1">
              <a:off x="4993" y="258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4" name="Line 90"/>
            <p:cNvSpPr>
              <a:spLocks noChangeShapeType="1"/>
            </p:cNvSpPr>
            <p:nvPr/>
          </p:nvSpPr>
          <p:spPr bwMode="auto">
            <a:xfrm flipH="1">
              <a:off x="4993" y="279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5" name="Line 91"/>
            <p:cNvSpPr>
              <a:spLocks noChangeShapeType="1"/>
            </p:cNvSpPr>
            <p:nvPr/>
          </p:nvSpPr>
          <p:spPr bwMode="auto">
            <a:xfrm flipH="1">
              <a:off x="4993" y="299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6" name="Line 92"/>
            <p:cNvSpPr>
              <a:spLocks noChangeShapeType="1"/>
            </p:cNvSpPr>
            <p:nvPr/>
          </p:nvSpPr>
          <p:spPr bwMode="auto">
            <a:xfrm flipH="1">
              <a:off x="4993" y="320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7" name="Line 93"/>
            <p:cNvSpPr>
              <a:spLocks noChangeShapeType="1"/>
            </p:cNvSpPr>
            <p:nvPr/>
          </p:nvSpPr>
          <p:spPr bwMode="auto">
            <a:xfrm flipH="1">
              <a:off x="4993" y="34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8" name="Rectangle 94"/>
            <p:cNvSpPr>
              <a:spLocks noChangeArrowheads="1"/>
            </p:cNvSpPr>
            <p:nvPr/>
          </p:nvSpPr>
          <p:spPr bwMode="auto">
            <a:xfrm>
              <a:off x="2743" y="1512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39" name="Rectangle 95"/>
            <p:cNvSpPr>
              <a:spLocks noChangeArrowheads="1"/>
            </p:cNvSpPr>
            <p:nvPr/>
          </p:nvSpPr>
          <p:spPr bwMode="auto">
            <a:xfrm>
              <a:off x="2743" y="1720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0" name="Rectangle 96"/>
            <p:cNvSpPr>
              <a:spLocks noChangeArrowheads="1"/>
            </p:cNvSpPr>
            <p:nvPr/>
          </p:nvSpPr>
          <p:spPr bwMode="auto">
            <a:xfrm>
              <a:off x="2743" y="1923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1" name="Rectangle 97"/>
            <p:cNvSpPr>
              <a:spLocks noChangeArrowheads="1"/>
            </p:cNvSpPr>
            <p:nvPr/>
          </p:nvSpPr>
          <p:spPr bwMode="auto">
            <a:xfrm>
              <a:off x="2743" y="2132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2" name="Rectangle 98"/>
            <p:cNvSpPr>
              <a:spLocks noChangeArrowheads="1"/>
            </p:cNvSpPr>
            <p:nvPr/>
          </p:nvSpPr>
          <p:spPr bwMode="auto">
            <a:xfrm>
              <a:off x="2700" y="2334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3" name="Rectangle 99"/>
            <p:cNvSpPr>
              <a:spLocks noChangeArrowheads="1"/>
            </p:cNvSpPr>
            <p:nvPr/>
          </p:nvSpPr>
          <p:spPr bwMode="auto">
            <a:xfrm>
              <a:off x="2700" y="2543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4" name="Rectangle 100"/>
            <p:cNvSpPr>
              <a:spLocks noChangeArrowheads="1"/>
            </p:cNvSpPr>
            <p:nvPr/>
          </p:nvSpPr>
          <p:spPr bwMode="auto">
            <a:xfrm>
              <a:off x="2700" y="2745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5" name="Rectangle 101"/>
            <p:cNvSpPr>
              <a:spLocks noChangeArrowheads="1"/>
            </p:cNvSpPr>
            <p:nvPr/>
          </p:nvSpPr>
          <p:spPr bwMode="auto">
            <a:xfrm>
              <a:off x="2700" y="2954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6" name="Rectangle 102"/>
            <p:cNvSpPr>
              <a:spLocks noChangeArrowheads="1"/>
            </p:cNvSpPr>
            <p:nvPr/>
          </p:nvSpPr>
          <p:spPr bwMode="auto">
            <a:xfrm>
              <a:off x="2700" y="3157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47" name="Rectangle 103"/>
            <p:cNvSpPr>
              <a:spLocks noChangeArrowheads="1"/>
            </p:cNvSpPr>
            <p:nvPr/>
          </p:nvSpPr>
          <p:spPr bwMode="auto">
            <a:xfrm>
              <a:off x="2700" y="3365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148" name="Group 106"/>
          <p:cNvGrpSpPr>
            <a:grpSpLocks noChangeAspect="1"/>
          </p:cNvGrpSpPr>
          <p:nvPr/>
        </p:nvGrpSpPr>
        <p:grpSpPr bwMode="auto">
          <a:xfrm>
            <a:off x="7391400" y="1843088"/>
            <a:ext cx="5438775" cy="4083050"/>
            <a:chOff x="4656" y="1161"/>
            <a:chExt cx="3426" cy="2572"/>
          </a:xfrm>
        </p:grpSpPr>
        <p:sp>
          <p:nvSpPr>
            <p:cNvPr id="3149" name="AutoShape 105"/>
            <p:cNvSpPr>
              <a:spLocks noChangeAspect="1" noChangeArrowheads="1" noTextEdit="1"/>
            </p:cNvSpPr>
            <p:nvPr/>
          </p:nvSpPr>
          <p:spPr bwMode="auto">
            <a:xfrm>
              <a:off x="4656" y="1161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0" name="Rectangle 107"/>
            <p:cNvSpPr>
              <a:spLocks noChangeArrowheads="1"/>
            </p:cNvSpPr>
            <p:nvPr/>
          </p:nvSpPr>
          <p:spPr bwMode="auto">
            <a:xfrm>
              <a:off x="5382" y="1351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180" name="Picture 10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" y="1351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51" name="Line 109"/>
            <p:cNvSpPr>
              <a:spLocks noChangeShapeType="1"/>
            </p:cNvSpPr>
            <p:nvPr/>
          </p:nvSpPr>
          <p:spPr bwMode="auto">
            <a:xfrm>
              <a:off x="5382" y="3457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2" name="Line 110"/>
            <p:cNvSpPr>
              <a:spLocks noChangeShapeType="1"/>
            </p:cNvSpPr>
            <p:nvPr/>
          </p:nvSpPr>
          <p:spPr bwMode="auto">
            <a:xfrm>
              <a:off x="5382" y="1351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3" name="Line 111"/>
            <p:cNvSpPr>
              <a:spLocks noChangeShapeType="1"/>
            </p:cNvSpPr>
            <p:nvPr/>
          </p:nvSpPr>
          <p:spPr bwMode="auto">
            <a:xfrm flipV="1">
              <a:off x="5895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4" name="Line 112"/>
            <p:cNvSpPr>
              <a:spLocks noChangeShapeType="1"/>
            </p:cNvSpPr>
            <p:nvPr/>
          </p:nvSpPr>
          <p:spPr bwMode="auto">
            <a:xfrm flipV="1">
              <a:off x="6408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5" name="Line 113"/>
            <p:cNvSpPr>
              <a:spLocks noChangeShapeType="1"/>
            </p:cNvSpPr>
            <p:nvPr/>
          </p:nvSpPr>
          <p:spPr bwMode="auto">
            <a:xfrm flipV="1">
              <a:off x="6922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6" name="Line 114"/>
            <p:cNvSpPr>
              <a:spLocks noChangeShapeType="1"/>
            </p:cNvSpPr>
            <p:nvPr/>
          </p:nvSpPr>
          <p:spPr bwMode="auto">
            <a:xfrm flipV="1">
              <a:off x="7435" y="3436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7" name="Line 115"/>
            <p:cNvSpPr>
              <a:spLocks noChangeShapeType="1"/>
            </p:cNvSpPr>
            <p:nvPr/>
          </p:nvSpPr>
          <p:spPr bwMode="auto">
            <a:xfrm>
              <a:off x="5895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8" name="Line 116"/>
            <p:cNvSpPr>
              <a:spLocks noChangeShapeType="1"/>
            </p:cNvSpPr>
            <p:nvPr/>
          </p:nvSpPr>
          <p:spPr bwMode="auto">
            <a:xfrm>
              <a:off x="6408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9" name="Line 117"/>
            <p:cNvSpPr>
              <a:spLocks noChangeShapeType="1"/>
            </p:cNvSpPr>
            <p:nvPr/>
          </p:nvSpPr>
          <p:spPr bwMode="auto">
            <a:xfrm>
              <a:off x="6922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60" name="Line 118"/>
            <p:cNvSpPr>
              <a:spLocks noChangeShapeType="1"/>
            </p:cNvSpPr>
            <p:nvPr/>
          </p:nvSpPr>
          <p:spPr bwMode="auto">
            <a:xfrm>
              <a:off x="7435" y="1351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61" name="Rectangle 119"/>
            <p:cNvSpPr>
              <a:spLocks noChangeArrowheads="1"/>
            </p:cNvSpPr>
            <p:nvPr/>
          </p:nvSpPr>
          <p:spPr bwMode="auto">
            <a:xfrm>
              <a:off x="5827" y="3499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62" name="Rectangle 120"/>
            <p:cNvSpPr>
              <a:spLocks noChangeArrowheads="1"/>
            </p:cNvSpPr>
            <p:nvPr/>
          </p:nvSpPr>
          <p:spPr bwMode="auto">
            <a:xfrm>
              <a:off x="6323" y="3499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63" name="Rectangle 121"/>
            <p:cNvSpPr>
              <a:spLocks noChangeArrowheads="1"/>
            </p:cNvSpPr>
            <p:nvPr/>
          </p:nvSpPr>
          <p:spPr bwMode="auto">
            <a:xfrm>
              <a:off x="6838" y="3499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64" name="Rectangle 122"/>
            <p:cNvSpPr>
              <a:spLocks noChangeArrowheads="1"/>
            </p:cNvSpPr>
            <p:nvPr/>
          </p:nvSpPr>
          <p:spPr bwMode="auto">
            <a:xfrm>
              <a:off x="7347" y="3499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65" name="Line 123"/>
            <p:cNvSpPr>
              <a:spLocks noChangeShapeType="1"/>
            </p:cNvSpPr>
            <p:nvPr/>
          </p:nvSpPr>
          <p:spPr bwMode="auto">
            <a:xfrm>
              <a:off x="5382" y="1351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66" name="Line 124"/>
            <p:cNvSpPr>
              <a:spLocks noChangeShapeType="1"/>
            </p:cNvSpPr>
            <p:nvPr/>
          </p:nvSpPr>
          <p:spPr bwMode="auto">
            <a:xfrm>
              <a:off x="7485" y="1351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67" name="Line 125"/>
            <p:cNvSpPr>
              <a:spLocks noChangeShapeType="1"/>
            </p:cNvSpPr>
            <p:nvPr/>
          </p:nvSpPr>
          <p:spPr bwMode="auto">
            <a:xfrm>
              <a:off x="5382" y="155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68" name="Line 126"/>
            <p:cNvSpPr>
              <a:spLocks noChangeShapeType="1"/>
            </p:cNvSpPr>
            <p:nvPr/>
          </p:nvSpPr>
          <p:spPr bwMode="auto">
            <a:xfrm>
              <a:off x="5382" y="176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69" name="Line 127"/>
            <p:cNvSpPr>
              <a:spLocks noChangeShapeType="1"/>
            </p:cNvSpPr>
            <p:nvPr/>
          </p:nvSpPr>
          <p:spPr bwMode="auto">
            <a:xfrm>
              <a:off x="5382" y="19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0" name="Line 128"/>
            <p:cNvSpPr>
              <a:spLocks noChangeShapeType="1"/>
            </p:cNvSpPr>
            <p:nvPr/>
          </p:nvSpPr>
          <p:spPr bwMode="auto">
            <a:xfrm>
              <a:off x="5382" y="217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1" name="Line 129"/>
            <p:cNvSpPr>
              <a:spLocks noChangeShapeType="1"/>
            </p:cNvSpPr>
            <p:nvPr/>
          </p:nvSpPr>
          <p:spPr bwMode="auto">
            <a:xfrm>
              <a:off x="5382" y="23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2" name="Line 130"/>
            <p:cNvSpPr>
              <a:spLocks noChangeShapeType="1"/>
            </p:cNvSpPr>
            <p:nvPr/>
          </p:nvSpPr>
          <p:spPr bwMode="auto">
            <a:xfrm>
              <a:off x="5382" y="25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3" name="Line 131"/>
            <p:cNvSpPr>
              <a:spLocks noChangeShapeType="1"/>
            </p:cNvSpPr>
            <p:nvPr/>
          </p:nvSpPr>
          <p:spPr bwMode="auto">
            <a:xfrm>
              <a:off x="5382" y="279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4" name="Line 132"/>
            <p:cNvSpPr>
              <a:spLocks noChangeShapeType="1"/>
            </p:cNvSpPr>
            <p:nvPr/>
          </p:nvSpPr>
          <p:spPr bwMode="auto">
            <a:xfrm>
              <a:off x="5382" y="29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5" name="Line 133"/>
            <p:cNvSpPr>
              <a:spLocks noChangeShapeType="1"/>
            </p:cNvSpPr>
            <p:nvPr/>
          </p:nvSpPr>
          <p:spPr bwMode="auto">
            <a:xfrm>
              <a:off x="5382" y="32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6" name="Line 134"/>
            <p:cNvSpPr>
              <a:spLocks noChangeShapeType="1"/>
            </p:cNvSpPr>
            <p:nvPr/>
          </p:nvSpPr>
          <p:spPr bwMode="auto">
            <a:xfrm>
              <a:off x="5382" y="340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7" name="Line 135"/>
            <p:cNvSpPr>
              <a:spLocks noChangeShapeType="1"/>
            </p:cNvSpPr>
            <p:nvPr/>
          </p:nvSpPr>
          <p:spPr bwMode="auto">
            <a:xfrm flipH="1">
              <a:off x="7464" y="155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8" name="Line 136"/>
            <p:cNvSpPr>
              <a:spLocks noChangeShapeType="1"/>
            </p:cNvSpPr>
            <p:nvPr/>
          </p:nvSpPr>
          <p:spPr bwMode="auto">
            <a:xfrm flipH="1">
              <a:off x="7464" y="176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9" name="Line 137"/>
            <p:cNvSpPr>
              <a:spLocks noChangeShapeType="1"/>
            </p:cNvSpPr>
            <p:nvPr/>
          </p:nvSpPr>
          <p:spPr bwMode="auto">
            <a:xfrm flipH="1">
              <a:off x="7464" y="19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81" name="Line 138"/>
            <p:cNvSpPr>
              <a:spLocks noChangeShapeType="1"/>
            </p:cNvSpPr>
            <p:nvPr/>
          </p:nvSpPr>
          <p:spPr bwMode="auto">
            <a:xfrm flipH="1">
              <a:off x="7464" y="217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82" name="Line 139"/>
            <p:cNvSpPr>
              <a:spLocks noChangeShapeType="1"/>
            </p:cNvSpPr>
            <p:nvPr/>
          </p:nvSpPr>
          <p:spPr bwMode="auto">
            <a:xfrm flipH="1">
              <a:off x="7464" y="23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83" name="Line 140"/>
            <p:cNvSpPr>
              <a:spLocks noChangeShapeType="1"/>
            </p:cNvSpPr>
            <p:nvPr/>
          </p:nvSpPr>
          <p:spPr bwMode="auto">
            <a:xfrm flipH="1">
              <a:off x="7464" y="25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84" name="Line 141"/>
            <p:cNvSpPr>
              <a:spLocks noChangeShapeType="1"/>
            </p:cNvSpPr>
            <p:nvPr/>
          </p:nvSpPr>
          <p:spPr bwMode="auto">
            <a:xfrm flipH="1">
              <a:off x="7464" y="279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85" name="Line 142"/>
            <p:cNvSpPr>
              <a:spLocks noChangeShapeType="1"/>
            </p:cNvSpPr>
            <p:nvPr/>
          </p:nvSpPr>
          <p:spPr bwMode="auto">
            <a:xfrm flipH="1">
              <a:off x="7464" y="29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86" name="Line 143"/>
            <p:cNvSpPr>
              <a:spLocks noChangeShapeType="1"/>
            </p:cNvSpPr>
            <p:nvPr/>
          </p:nvSpPr>
          <p:spPr bwMode="auto">
            <a:xfrm flipH="1">
              <a:off x="7464" y="32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87" name="Line 144"/>
            <p:cNvSpPr>
              <a:spLocks noChangeShapeType="1"/>
            </p:cNvSpPr>
            <p:nvPr/>
          </p:nvSpPr>
          <p:spPr bwMode="auto">
            <a:xfrm flipH="1">
              <a:off x="7464" y="340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88" name="Rectangle 145"/>
            <p:cNvSpPr>
              <a:spLocks noChangeArrowheads="1"/>
            </p:cNvSpPr>
            <p:nvPr/>
          </p:nvSpPr>
          <p:spPr bwMode="auto">
            <a:xfrm>
              <a:off x="5214" y="1511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9" name="Rectangle 146"/>
            <p:cNvSpPr>
              <a:spLocks noChangeArrowheads="1"/>
            </p:cNvSpPr>
            <p:nvPr/>
          </p:nvSpPr>
          <p:spPr bwMode="auto">
            <a:xfrm>
              <a:off x="5214" y="1719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0" name="Rectangle 147"/>
            <p:cNvSpPr>
              <a:spLocks noChangeArrowheads="1"/>
            </p:cNvSpPr>
            <p:nvPr/>
          </p:nvSpPr>
          <p:spPr bwMode="auto">
            <a:xfrm>
              <a:off x="5214" y="1922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1" name="Rectangle 148"/>
            <p:cNvSpPr>
              <a:spLocks noChangeArrowheads="1"/>
            </p:cNvSpPr>
            <p:nvPr/>
          </p:nvSpPr>
          <p:spPr bwMode="auto">
            <a:xfrm>
              <a:off x="5214" y="2131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2" name="Rectangle 149"/>
            <p:cNvSpPr>
              <a:spLocks noChangeArrowheads="1"/>
            </p:cNvSpPr>
            <p:nvPr/>
          </p:nvSpPr>
          <p:spPr bwMode="auto">
            <a:xfrm>
              <a:off x="5171" y="2333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3" name="Rectangle 150"/>
            <p:cNvSpPr>
              <a:spLocks noChangeArrowheads="1"/>
            </p:cNvSpPr>
            <p:nvPr/>
          </p:nvSpPr>
          <p:spPr bwMode="auto">
            <a:xfrm>
              <a:off x="5171" y="2542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4" name="Rectangle 151"/>
            <p:cNvSpPr>
              <a:spLocks noChangeArrowheads="1"/>
            </p:cNvSpPr>
            <p:nvPr/>
          </p:nvSpPr>
          <p:spPr bwMode="auto">
            <a:xfrm>
              <a:off x="5171" y="2744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5" name="Rectangle 152"/>
            <p:cNvSpPr>
              <a:spLocks noChangeArrowheads="1"/>
            </p:cNvSpPr>
            <p:nvPr/>
          </p:nvSpPr>
          <p:spPr bwMode="auto">
            <a:xfrm>
              <a:off x="5171" y="2953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6" name="Rectangle 153"/>
            <p:cNvSpPr>
              <a:spLocks noChangeArrowheads="1"/>
            </p:cNvSpPr>
            <p:nvPr/>
          </p:nvSpPr>
          <p:spPr bwMode="auto">
            <a:xfrm>
              <a:off x="5171" y="3156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7" name="Rectangle 154"/>
            <p:cNvSpPr>
              <a:spLocks noChangeArrowheads="1"/>
            </p:cNvSpPr>
            <p:nvPr/>
          </p:nvSpPr>
          <p:spPr bwMode="auto">
            <a:xfrm>
              <a:off x="5171" y="3364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413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Simulated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Simulation of a series of images moving both lenses in steps of 0.1 mm along optical axis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-385763" y="1844675"/>
            <a:ext cx="5438776" cy="4083050"/>
            <a:chOff x="-243" y="1162"/>
            <a:chExt cx="3426" cy="257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-243" y="1162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83" y="1352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" y="1352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Line 7"/>
            <p:cNvSpPr>
              <a:spLocks noChangeShapeType="1"/>
            </p:cNvSpPr>
            <p:nvPr/>
          </p:nvSpPr>
          <p:spPr bwMode="auto">
            <a:xfrm>
              <a:off x="483" y="3458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8"/>
            <p:cNvSpPr>
              <a:spLocks noChangeShapeType="1"/>
            </p:cNvSpPr>
            <p:nvPr/>
          </p:nvSpPr>
          <p:spPr bwMode="auto">
            <a:xfrm>
              <a:off x="483" y="1352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V="1">
              <a:off x="996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V="1">
              <a:off x="1509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V="1">
              <a:off x="2023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Line 12"/>
            <p:cNvSpPr>
              <a:spLocks noChangeShapeType="1"/>
            </p:cNvSpPr>
            <p:nvPr/>
          </p:nvSpPr>
          <p:spPr bwMode="auto">
            <a:xfrm flipV="1">
              <a:off x="2536" y="343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>
              <a:off x="996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>
              <a:off x="1509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Line 15"/>
            <p:cNvSpPr>
              <a:spLocks noChangeShapeType="1"/>
            </p:cNvSpPr>
            <p:nvPr/>
          </p:nvSpPr>
          <p:spPr bwMode="auto">
            <a:xfrm>
              <a:off x="2023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Line 16"/>
            <p:cNvSpPr>
              <a:spLocks noChangeShapeType="1"/>
            </p:cNvSpPr>
            <p:nvPr/>
          </p:nvSpPr>
          <p:spPr bwMode="auto">
            <a:xfrm>
              <a:off x="2536" y="135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928" y="3500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1424" y="3500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1939" y="3500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2448" y="3500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>
              <a:off x="483" y="1352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Line 22"/>
            <p:cNvSpPr>
              <a:spLocks noChangeShapeType="1"/>
            </p:cNvSpPr>
            <p:nvPr/>
          </p:nvSpPr>
          <p:spPr bwMode="auto">
            <a:xfrm>
              <a:off x="2586" y="1352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>
              <a:off x="483" y="155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Line 24"/>
            <p:cNvSpPr>
              <a:spLocks noChangeShapeType="1"/>
            </p:cNvSpPr>
            <p:nvPr/>
          </p:nvSpPr>
          <p:spPr bwMode="auto">
            <a:xfrm>
              <a:off x="483" y="176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483" y="196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96" name="Line 26"/>
            <p:cNvSpPr>
              <a:spLocks noChangeShapeType="1"/>
            </p:cNvSpPr>
            <p:nvPr/>
          </p:nvSpPr>
          <p:spPr bwMode="auto">
            <a:xfrm>
              <a:off x="483" y="217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97" name="Line 27"/>
            <p:cNvSpPr>
              <a:spLocks noChangeShapeType="1"/>
            </p:cNvSpPr>
            <p:nvPr/>
          </p:nvSpPr>
          <p:spPr bwMode="auto">
            <a:xfrm>
              <a:off x="483" y="238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98" name="Line 28"/>
            <p:cNvSpPr>
              <a:spLocks noChangeShapeType="1"/>
            </p:cNvSpPr>
            <p:nvPr/>
          </p:nvSpPr>
          <p:spPr bwMode="auto">
            <a:xfrm>
              <a:off x="483" y="258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99" name="Line 29"/>
            <p:cNvSpPr>
              <a:spLocks noChangeShapeType="1"/>
            </p:cNvSpPr>
            <p:nvPr/>
          </p:nvSpPr>
          <p:spPr bwMode="auto">
            <a:xfrm>
              <a:off x="483" y="279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0" name="Line 30"/>
            <p:cNvSpPr>
              <a:spLocks noChangeShapeType="1"/>
            </p:cNvSpPr>
            <p:nvPr/>
          </p:nvSpPr>
          <p:spPr bwMode="auto">
            <a:xfrm>
              <a:off x="483" y="299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1" name="Line 31"/>
            <p:cNvSpPr>
              <a:spLocks noChangeShapeType="1"/>
            </p:cNvSpPr>
            <p:nvPr/>
          </p:nvSpPr>
          <p:spPr bwMode="auto">
            <a:xfrm>
              <a:off x="483" y="320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3" name="Line 32"/>
            <p:cNvSpPr>
              <a:spLocks noChangeShapeType="1"/>
            </p:cNvSpPr>
            <p:nvPr/>
          </p:nvSpPr>
          <p:spPr bwMode="auto">
            <a:xfrm>
              <a:off x="483" y="34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4" name="Line 33"/>
            <p:cNvSpPr>
              <a:spLocks noChangeShapeType="1"/>
            </p:cNvSpPr>
            <p:nvPr/>
          </p:nvSpPr>
          <p:spPr bwMode="auto">
            <a:xfrm flipH="1">
              <a:off x="2565" y="155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5" name="Line 34"/>
            <p:cNvSpPr>
              <a:spLocks noChangeShapeType="1"/>
            </p:cNvSpPr>
            <p:nvPr/>
          </p:nvSpPr>
          <p:spPr bwMode="auto">
            <a:xfrm flipH="1">
              <a:off x="2565" y="176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6" name="Line 35"/>
            <p:cNvSpPr>
              <a:spLocks noChangeShapeType="1"/>
            </p:cNvSpPr>
            <p:nvPr/>
          </p:nvSpPr>
          <p:spPr bwMode="auto">
            <a:xfrm flipH="1">
              <a:off x="2565" y="196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7" name="Line 36"/>
            <p:cNvSpPr>
              <a:spLocks noChangeShapeType="1"/>
            </p:cNvSpPr>
            <p:nvPr/>
          </p:nvSpPr>
          <p:spPr bwMode="auto">
            <a:xfrm flipH="1">
              <a:off x="2565" y="217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8" name="Line 37"/>
            <p:cNvSpPr>
              <a:spLocks noChangeShapeType="1"/>
            </p:cNvSpPr>
            <p:nvPr/>
          </p:nvSpPr>
          <p:spPr bwMode="auto">
            <a:xfrm flipH="1">
              <a:off x="2565" y="2380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9" name="Line 38"/>
            <p:cNvSpPr>
              <a:spLocks noChangeShapeType="1"/>
            </p:cNvSpPr>
            <p:nvPr/>
          </p:nvSpPr>
          <p:spPr bwMode="auto">
            <a:xfrm flipH="1">
              <a:off x="2565" y="258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0" name="Line 39"/>
            <p:cNvSpPr>
              <a:spLocks noChangeShapeType="1"/>
            </p:cNvSpPr>
            <p:nvPr/>
          </p:nvSpPr>
          <p:spPr bwMode="auto">
            <a:xfrm flipH="1">
              <a:off x="2565" y="279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1" name="Line 40"/>
            <p:cNvSpPr>
              <a:spLocks noChangeShapeType="1"/>
            </p:cNvSpPr>
            <p:nvPr/>
          </p:nvSpPr>
          <p:spPr bwMode="auto">
            <a:xfrm flipH="1">
              <a:off x="2565" y="2997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2" name="Line 41"/>
            <p:cNvSpPr>
              <a:spLocks noChangeShapeType="1"/>
            </p:cNvSpPr>
            <p:nvPr/>
          </p:nvSpPr>
          <p:spPr bwMode="auto">
            <a:xfrm flipH="1">
              <a:off x="2565" y="320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3" name="Line 42"/>
            <p:cNvSpPr>
              <a:spLocks noChangeShapeType="1"/>
            </p:cNvSpPr>
            <p:nvPr/>
          </p:nvSpPr>
          <p:spPr bwMode="auto">
            <a:xfrm flipH="1">
              <a:off x="2565" y="34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4" name="Rectangle 43"/>
            <p:cNvSpPr>
              <a:spLocks noChangeArrowheads="1"/>
            </p:cNvSpPr>
            <p:nvPr/>
          </p:nvSpPr>
          <p:spPr bwMode="auto">
            <a:xfrm>
              <a:off x="315" y="1512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15" name="Rectangle 44"/>
            <p:cNvSpPr>
              <a:spLocks noChangeArrowheads="1"/>
            </p:cNvSpPr>
            <p:nvPr/>
          </p:nvSpPr>
          <p:spPr bwMode="auto">
            <a:xfrm>
              <a:off x="315" y="1720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16" name="Rectangle 45"/>
            <p:cNvSpPr>
              <a:spLocks noChangeArrowheads="1"/>
            </p:cNvSpPr>
            <p:nvPr/>
          </p:nvSpPr>
          <p:spPr bwMode="auto">
            <a:xfrm>
              <a:off x="315" y="1923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17" name="Rectangle 46"/>
            <p:cNvSpPr>
              <a:spLocks noChangeArrowheads="1"/>
            </p:cNvSpPr>
            <p:nvPr/>
          </p:nvSpPr>
          <p:spPr bwMode="auto">
            <a:xfrm>
              <a:off x="315" y="2132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18" name="Rectangle 47"/>
            <p:cNvSpPr>
              <a:spLocks noChangeArrowheads="1"/>
            </p:cNvSpPr>
            <p:nvPr/>
          </p:nvSpPr>
          <p:spPr bwMode="auto">
            <a:xfrm>
              <a:off x="272" y="2334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19" name="Rectangle 48"/>
            <p:cNvSpPr>
              <a:spLocks noChangeArrowheads="1"/>
            </p:cNvSpPr>
            <p:nvPr/>
          </p:nvSpPr>
          <p:spPr bwMode="auto">
            <a:xfrm>
              <a:off x="272" y="2543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20" name="Rectangle 49"/>
            <p:cNvSpPr>
              <a:spLocks noChangeArrowheads="1"/>
            </p:cNvSpPr>
            <p:nvPr/>
          </p:nvSpPr>
          <p:spPr bwMode="auto">
            <a:xfrm>
              <a:off x="272" y="2745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21" name="Rectangle 50"/>
            <p:cNvSpPr>
              <a:spLocks noChangeArrowheads="1"/>
            </p:cNvSpPr>
            <p:nvPr/>
          </p:nvSpPr>
          <p:spPr bwMode="auto">
            <a:xfrm>
              <a:off x="272" y="2954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22" name="Rectangle 51"/>
            <p:cNvSpPr>
              <a:spLocks noChangeArrowheads="1"/>
            </p:cNvSpPr>
            <p:nvPr/>
          </p:nvSpPr>
          <p:spPr bwMode="auto">
            <a:xfrm>
              <a:off x="272" y="3157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23" name="Rectangle 52"/>
            <p:cNvSpPr>
              <a:spLocks noChangeArrowheads="1"/>
            </p:cNvSpPr>
            <p:nvPr/>
          </p:nvSpPr>
          <p:spPr bwMode="auto">
            <a:xfrm>
              <a:off x="272" y="3365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124" name="Group 55"/>
          <p:cNvGrpSpPr>
            <a:grpSpLocks noChangeAspect="1"/>
          </p:cNvGrpSpPr>
          <p:nvPr/>
        </p:nvGrpSpPr>
        <p:grpSpPr bwMode="auto">
          <a:xfrm>
            <a:off x="3463925" y="1849438"/>
            <a:ext cx="5440363" cy="4081462"/>
            <a:chOff x="2182" y="1165"/>
            <a:chExt cx="3427" cy="2571"/>
          </a:xfrm>
        </p:grpSpPr>
        <p:sp>
          <p:nvSpPr>
            <p:cNvPr id="4125" name="AutoShape 54"/>
            <p:cNvSpPr>
              <a:spLocks noChangeAspect="1" noChangeArrowheads="1" noTextEdit="1"/>
            </p:cNvSpPr>
            <p:nvPr/>
          </p:nvSpPr>
          <p:spPr bwMode="auto">
            <a:xfrm>
              <a:off x="2182" y="1165"/>
              <a:ext cx="3427" cy="2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26" name="Rectangle 56"/>
            <p:cNvSpPr>
              <a:spLocks noChangeArrowheads="1"/>
            </p:cNvSpPr>
            <p:nvPr/>
          </p:nvSpPr>
          <p:spPr bwMode="auto">
            <a:xfrm>
              <a:off x="2908" y="1355"/>
              <a:ext cx="2103" cy="21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4153" name="Picture 5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2" y="1355"/>
              <a:ext cx="2102" cy="2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27" name="Line 58"/>
            <p:cNvSpPr>
              <a:spLocks noChangeShapeType="1"/>
            </p:cNvSpPr>
            <p:nvPr/>
          </p:nvSpPr>
          <p:spPr bwMode="auto">
            <a:xfrm>
              <a:off x="2908" y="3460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28" name="Line 59"/>
            <p:cNvSpPr>
              <a:spLocks noChangeShapeType="1"/>
            </p:cNvSpPr>
            <p:nvPr/>
          </p:nvSpPr>
          <p:spPr bwMode="auto">
            <a:xfrm>
              <a:off x="2908" y="1355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29" name="Line 60"/>
            <p:cNvSpPr>
              <a:spLocks noChangeShapeType="1"/>
            </p:cNvSpPr>
            <p:nvPr/>
          </p:nvSpPr>
          <p:spPr bwMode="auto">
            <a:xfrm flipV="1">
              <a:off x="3422" y="3439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0" name="Line 61"/>
            <p:cNvSpPr>
              <a:spLocks noChangeShapeType="1"/>
            </p:cNvSpPr>
            <p:nvPr/>
          </p:nvSpPr>
          <p:spPr bwMode="auto">
            <a:xfrm flipV="1">
              <a:off x="3935" y="3439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1" name="Line 62"/>
            <p:cNvSpPr>
              <a:spLocks noChangeShapeType="1"/>
            </p:cNvSpPr>
            <p:nvPr/>
          </p:nvSpPr>
          <p:spPr bwMode="auto">
            <a:xfrm flipV="1">
              <a:off x="4448" y="3439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2" name="Line 63"/>
            <p:cNvSpPr>
              <a:spLocks noChangeShapeType="1"/>
            </p:cNvSpPr>
            <p:nvPr/>
          </p:nvSpPr>
          <p:spPr bwMode="auto">
            <a:xfrm flipV="1">
              <a:off x="4962" y="3439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3" name="Line 64"/>
            <p:cNvSpPr>
              <a:spLocks noChangeShapeType="1"/>
            </p:cNvSpPr>
            <p:nvPr/>
          </p:nvSpPr>
          <p:spPr bwMode="auto">
            <a:xfrm>
              <a:off x="3422" y="1355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4" name="Line 65"/>
            <p:cNvSpPr>
              <a:spLocks noChangeShapeType="1"/>
            </p:cNvSpPr>
            <p:nvPr/>
          </p:nvSpPr>
          <p:spPr bwMode="auto">
            <a:xfrm>
              <a:off x="3935" y="1355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5" name="Line 66"/>
            <p:cNvSpPr>
              <a:spLocks noChangeShapeType="1"/>
            </p:cNvSpPr>
            <p:nvPr/>
          </p:nvSpPr>
          <p:spPr bwMode="auto">
            <a:xfrm>
              <a:off x="4448" y="1355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6" name="Line 67"/>
            <p:cNvSpPr>
              <a:spLocks noChangeShapeType="1"/>
            </p:cNvSpPr>
            <p:nvPr/>
          </p:nvSpPr>
          <p:spPr bwMode="auto">
            <a:xfrm>
              <a:off x="4962" y="1355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7" name="Rectangle 68"/>
            <p:cNvSpPr>
              <a:spLocks noChangeArrowheads="1"/>
            </p:cNvSpPr>
            <p:nvPr/>
          </p:nvSpPr>
          <p:spPr bwMode="auto">
            <a:xfrm>
              <a:off x="3353" y="3502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38" name="Rectangle 69"/>
            <p:cNvSpPr>
              <a:spLocks noChangeArrowheads="1"/>
            </p:cNvSpPr>
            <p:nvPr/>
          </p:nvSpPr>
          <p:spPr bwMode="auto">
            <a:xfrm>
              <a:off x="3850" y="3502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39" name="Rectangle 70"/>
            <p:cNvSpPr>
              <a:spLocks noChangeArrowheads="1"/>
            </p:cNvSpPr>
            <p:nvPr/>
          </p:nvSpPr>
          <p:spPr bwMode="auto">
            <a:xfrm>
              <a:off x="4365" y="3502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40" name="Rectangle 71"/>
            <p:cNvSpPr>
              <a:spLocks noChangeArrowheads="1"/>
            </p:cNvSpPr>
            <p:nvPr/>
          </p:nvSpPr>
          <p:spPr bwMode="auto">
            <a:xfrm>
              <a:off x="4873" y="3502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41" name="Line 72"/>
            <p:cNvSpPr>
              <a:spLocks noChangeShapeType="1"/>
            </p:cNvSpPr>
            <p:nvPr/>
          </p:nvSpPr>
          <p:spPr bwMode="auto">
            <a:xfrm>
              <a:off x="2908" y="1355"/>
              <a:ext cx="0" cy="210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2" name="Line 73"/>
            <p:cNvSpPr>
              <a:spLocks noChangeShapeType="1"/>
            </p:cNvSpPr>
            <p:nvPr/>
          </p:nvSpPr>
          <p:spPr bwMode="auto">
            <a:xfrm>
              <a:off x="5011" y="1355"/>
              <a:ext cx="0" cy="2105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3" name="Line 74"/>
            <p:cNvSpPr>
              <a:spLocks noChangeShapeType="1"/>
            </p:cNvSpPr>
            <p:nvPr/>
          </p:nvSpPr>
          <p:spPr bwMode="auto">
            <a:xfrm>
              <a:off x="2908" y="1560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4" name="Line 75"/>
            <p:cNvSpPr>
              <a:spLocks noChangeShapeType="1"/>
            </p:cNvSpPr>
            <p:nvPr/>
          </p:nvSpPr>
          <p:spPr bwMode="auto">
            <a:xfrm>
              <a:off x="2908" y="1766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5" name="Line 76"/>
            <p:cNvSpPr>
              <a:spLocks noChangeShapeType="1"/>
            </p:cNvSpPr>
            <p:nvPr/>
          </p:nvSpPr>
          <p:spPr bwMode="auto">
            <a:xfrm>
              <a:off x="2908" y="1972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6" name="Line 77"/>
            <p:cNvSpPr>
              <a:spLocks noChangeShapeType="1"/>
            </p:cNvSpPr>
            <p:nvPr/>
          </p:nvSpPr>
          <p:spPr bwMode="auto">
            <a:xfrm>
              <a:off x="2908" y="2177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7" name="Line 78"/>
            <p:cNvSpPr>
              <a:spLocks noChangeShapeType="1"/>
            </p:cNvSpPr>
            <p:nvPr/>
          </p:nvSpPr>
          <p:spPr bwMode="auto">
            <a:xfrm>
              <a:off x="2908" y="2383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8" name="Line 79"/>
            <p:cNvSpPr>
              <a:spLocks noChangeShapeType="1"/>
            </p:cNvSpPr>
            <p:nvPr/>
          </p:nvSpPr>
          <p:spPr bwMode="auto">
            <a:xfrm>
              <a:off x="2908" y="2588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9" name="Line 80"/>
            <p:cNvSpPr>
              <a:spLocks noChangeShapeType="1"/>
            </p:cNvSpPr>
            <p:nvPr/>
          </p:nvSpPr>
          <p:spPr bwMode="auto">
            <a:xfrm>
              <a:off x="2908" y="2794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0" name="Line 81"/>
            <p:cNvSpPr>
              <a:spLocks noChangeShapeType="1"/>
            </p:cNvSpPr>
            <p:nvPr/>
          </p:nvSpPr>
          <p:spPr bwMode="auto">
            <a:xfrm>
              <a:off x="2908" y="2999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1" name="Line 82"/>
            <p:cNvSpPr>
              <a:spLocks noChangeShapeType="1"/>
            </p:cNvSpPr>
            <p:nvPr/>
          </p:nvSpPr>
          <p:spPr bwMode="auto">
            <a:xfrm>
              <a:off x="2908" y="3205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2" name="Line 83"/>
            <p:cNvSpPr>
              <a:spLocks noChangeShapeType="1"/>
            </p:cNvSpPr>
            <p:nvPr/>
          </p:nvSpPr>
          <p:spPr bwMode="auto">
            <a:xfrm>
              <a:off x="2908" y="3410"/>
              <a:ext cx="22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4" name="Line 84"/>
            <p:cNvSpPr>
              <a:spLocks noChangeShapeType="1"/>
            </p:cNvSpPr>
            <p:nvPr/>
          </p:nvSpPr>
          <p:spPr bwMode="auto">
            <a:xfrm flipH="1">
              <a:off x="4991" y="1560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5" name="Line 85"/>
            <p:cNvSpPr>
              <a:spLocks noChangeShapeType="1"/>
            </p:cNvSpPr>
            <p:nvPr/>
          </p:nvSpPr>
          <p:spPr bwMode="auto">
            <a:xfrm flipH="1">
              <a:off x="4991" y="1766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6" name="Line 86"/>
            <p:cNvSpPr>
              <a:spLocks noChangeShapeType="1"/>
            </p:cNvSpPr>
            <p:nvPr/>
          </p:nvSpPr>
          <p:spPr bwMode="auto">
            <a:xfrm flipH="1">
              <a:off x="4991" y="1972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7" name="Line 87"/>
            <p:cNvSpPr>
              <a:spLocks noChangeShapeType="1"/>
            </p:cNvSpPr>
            <p:nvPr/>
          </p:nvSpPr>
          <p:spPr bwMode="auto">
            <a:xfrm flipH="1">
              <a:off x="4991" y="2177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8" name="Line 88"/>
            <p:cNvSpPr>
              <a:spLocks noChangeShapeType="1"/>
            </p:cNvSpPr>
            <p:nvPr/>
          </p:nvSpPr>
          <p:spPr bwMode="auto">
            <a:xfrm flipH="1">
              <a:off x="4991" y="2383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9" name="Line 89"/>
            <p:cNvSpPr>
              <a:spLocks noChangeShapeType="1"/>
            </p:cNvSpPr>
            <p:nvPr/>
          </p:nvSpPr>
          <p:spPr bwMode="auto">
            <a:xfrm flipH="1">
              <a:off x="4991" y="2588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60" name="Line 90"/>
            <p:cNvSpPr>
              <a:spLocks noChangeShapeType="1"/>
            </p:cNvSpPr>
            <p:nvPr/>
          </p:nvSpPr>
          <p:spPr bwMode="auto">
            <a:xfrm flipH="1">
              <a:off x="4991" y="2794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61" name="Line 91"/>
            <p:cNvSpPr>
              <a:spLocks noChangeShapeType="1"/>
            </p:cNvSpPr>
            <p:nvPr/>
          </p:nvSpPr>
          <p:spPr bwMode="auto">
            <a:xfrm flipH="1">
              <a:off x="4991" y="2999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62" name="Line 92"/>
            <p:cNvSpPr>
              <a:spLocks noChangeShapeType="1"/>
            </p:cNvSpPr>
            <p:nvPr/>
          </p:nvSpPr>
          <p:spPr bwMode="auto">
            <a:xfrm flipH="1">
              <a:off x="4991" y="3205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63" name="Line 93"/>
            <p:cNvSpPr>
              <a:spLocks noChangeShapeType="1"/>
            </p:cNvSpPr>
            <p:nvPr/>
          </p:nvSpPr>
          <p:spPr bwMode="auto">
            <a:xfrm flipH="1">
              <a:off x="4991" y="3410"/>
              <a:ext cx="20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64" name="Rectangle 94"/>
            <p:cNvSpPr>
              <a:spLocks noChangeArrowheads="1"/>
            </p:cNvSpPr>
            <p:nvPr/>
          </p:nvSpPr>
          <p:spPr bwMode="auto">
            <a:xfrm>
              <a:off x="2740" y="1514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65" name="Rectangle 95"/>
            <p:cNvSpPr>
              <a:spLocks noChangeArrowheads="1"/>
            </p:cNvSpPr>
            <p:nvPr/>
          </p:nvSpPr>
          <p:spPr bwMode="auto">
            <a:xfrm>
              <a:off x="2740" y="1723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66" name="Rectangle 96"/>
            <p:cNvSpPr>
              <a:spLocks noChangeArrowheads="1"/>
            </p:cNvSpPr>
            <p:nvPr/>
          </p:nvSpPr>
          <p:spPr bwMode="auto">
            <a:xfrm>
              <a:off x="2740" y="1926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67" name="Rectangle 97"/>
            <p:cNvSpPr>
              <a:spLocks noChangeArrowheads="1"/>
            </p:cNvSpPr>
            <p:nvPr/>
          </p:nvSpPr>
          <p:spPr bwMode="auto">
            <a:xfrm>
              <a:off x="2740" y="2134"/>
              <a:ext cx="17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68" name="Rectangle 98"/>
            <p:cNvSpPr>
              <a:spLocks noChangeArrowheads="1"/>
            </p:cNvSpPr>
            <p:nvPr/>
          </p:nvSpPr>
          <p:spPr bwMode="auto">
            <a:xfrm>
              <a:off x="2697" y="2337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69" name="Rectangle 99"/>
            <p:cNvSpPr>
              <a:spLocks noChangeArrowheads="1"/>
            </p:cNvSpPr>
            <p:nvPr/>
          </p:nvSpPr>
          <p:spPr bwMode="auto">
            <a:xfrm>
              <a:off x="2697" y="2545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70" name="Rectangle 100"/>
            <p:cNvSpPr>
              <a:spLocks noChangeArrowheads="1"/>
            </p:cNvSpPr>
            <p:nvPr/>
          </p:nvSpPr>
          <p:spPr bwMode="auto">
            <a:xfrm>
              <a:off x="2697" y="2748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71" name="Rectangle 101"/>
            <p:cNvSpPr>
              <a:spLocks noChangeArrowheads="1"/>
            </p:cNvSpPr>
            <p:nvPr/>
          </p:nvSpPr>
          <p:spPr bwMode="auto">
            <a:xfrm>
              <a:off x="2697" y="2956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72" name="Rectangle 102"/>
            <p:cNvSpPr>
              <a:spLocks noChangeArrowheads="1"/>
            </p:cNvSpPr>
            <p:nvPr/>
          </p:nvSpPr>
          <p:spPr bwMode="auto">
            <a:xfrm>
              <a:off x="2697" y="3159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73" name="Rectangle 103"/>
            <p:cNvSpPr>
              <a:spLocks noChangeArrowheads="1"/>
            </p:cNvSpPr>
            <p:nvPr/>
          </p:nvSpPr>
          <p:spPr bwMode="auto">
            <a:xfrm>
              <a:off x="2697" y="3367"/>
              <a:ext cx="215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174" name="Group 106"/>
          <p:cNvGrpSpPr>
            <a:grpSpLocks noChangeAspect="1"/>
          </p:cNvGrpSpPr>
          <p:nvPr/>
        </p:nvGrpSpPr>
        <p:grpSpPr bwMode="auto">
          <a:xfrm>
            <a:off x="7391400" y="1852613"/>
            <a:ext cx="5438775" cy="4083050"/>
            <a:chOff x="4656" y="1167"/>
            <a:chExt cx="3426" cy="2572"/>
          </a:xfrm>
        </p:grpSpPr>
        <p:sp>
          <p:nvSpPr>
            <p:cNvPr id="4175" name="AutoShape 105"/>
            <p:cNvSpPr>
              <a:spLocks noChangeAspect="1" noChangeArrowheads="1" noTextEdit="1"/>
            </p:cNvSpPr>
            <p:nvPr/>
          </p:nvSpPr>
          <p:spPr bwMode="auto">
            <a:xfrm>
              <a:off x="4656" y="1167"/>
              <a:ext cx="3426" cy="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76" name="Rectangle 107"/>
            <p:cNvSpPr>
              <a:spLocks noChangeArrowheads="1"/>
            </p:cNvSpPr>
            <p:nvPr/>
          </p:nvSpPr>
          <p:spPr bwMode="auto">
            <a:xfrm>
              <a:off x="5382" y="1357"/>
              <a:ext cx="2103" cy="21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4204" name="Picture 10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5" y="1357"/>
              <a:ext cx="2103" cy="2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77" name="Line 109"/>
            <p:cNvSpPr>
              <a:spLocks noChangeShapeType="1"/>
            </p:cNvSpPr>
            <p:nvPr/>
          </p:nvSpPr>
          <p:spPr bwMode="auto">
            <a:xfrm>
              <a:off x="5382" y="3463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78" name="Line 110"/>
            <p:cNvSpPr>
              <a:spLocks noChangeShapeType="1"/>
            </p:cNvSpPr>
            <p:nvPr/>
          </p:nvSpPr>
          <p:spPr bwMode="auto">
            <a:xfrm>
              <a:off x="5382" y="1357"/>
              <a:ext cx="210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79" name="Line 111"/>
            <p:cNvSpPr>
              <a:spLocks noChangeShapeType="1"/>
            </p:cNvSpPr>
            <p:nvPr/>
          </p:nvSpPr>
          <p:spPr bwMode="auto">
            <a:xfrm flipV="1">
              <a:off x="5895" y="344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0" name="Line 112"/>
            <p:cNvSpPr>
              <a:spLocks noChangeShapeType="1"/>
            </p:cNvSpPr>
            <p:nvPr/>
          </p:nvSpPr>
          <p:spPr bwMode="auto">
            <a:xfrm flipV="1">
              <a:off x="6408" y="344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1" name="Line 113"/>
            <p:cNvSpPr>
              <a:spLocks noChangeShapeType="1"/>
            </p:cNvSpPr>
            <p:nvPr/>
          </p:nvSpPr>
          <p:spPr bwMode="auto">
            <a:xfrm flipV="1">
              <a:off x="6922" y="344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2" name="Line 114"/>
            <p:cNvSpPr>
              <a:spLocks noChangeShapeType="1"/>
            </p:cNvSpPr>
            <p:nvPr/>
          </p:nvSpPr>
          <p:spPr bwMode="auto">
            <a:xfrm flipV="1">
              <a:off x="7435" y="3442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3" name="Line 115"/>
            <p:cNvSpPr>
              <a:spLocks noChangeShapeType="1"/>
            </p:cNvSpPr>
            <p:nvPr/>
          </p:nvSpPr>
          <p:spPr bwMode="auto">
            <a:xfrm>
              <a:off x="5895" y="135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4" name="Line 116"/>
            <p:cNvSpPr>
              <a:spLocks noChangeShapeType="1"/>
            </p:cNvSpPr>
            <p:nvPr/>
          </p:nvSpPr>
          <p:spPr bwMode="auto">
            <a:xfrm>
              <a:off x="6408" y="135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5" name="Line 117"/>
            <p:cNvSpPr>
              <a:spLocks noChangeShapeType="1"/>
            </p:cNvSpPr>
            <p:nvPr/>
          </p:nvSpPr>
          <p:spPr bwMode="auto">
            <a:xfrm>
              <a:off x="6922" y="135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6" name="Line 118"/>
            <p:cNvSpPr>
              <a:spLocks noChangeShapeType="1"/>
            </p:cNvSpPr>
            <p:nvPr/>
          </p:nvSpPr>
          <p:spPr bwMode="auto">
            <a:xfrm>
              <a:off x="7435" y="1357"/>
              <a:ext cx="0" cy="21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7" name="Rectangle 119"/>
            <p:cNvSpPr>
              <a:spLocks noChangeArrowheads="1"/>
            </p:cNvSpPr>
            <p:nvPr/>
          </p:nvSpPr>
          <p:spPr bwMode="auto">
            <a:xfrm>
              <a:off x="5827" y="3505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88" name="Rectangle 120"/>
            <p:cNvSpPr>
              <a:spLocks noChangeArrowheads="1"/>
            </p:cNvSpPr>
            <p:nvPr/>
          </p:nvSpPr>
          <p:spPr bwMode="auto">
            <a:xfrm>
              <a:off x="6323" y="3505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89" name="Rectangle 121"/>
            <p:cNvSpPr>
              <a:spLocks noChangeArrowheads="1"/>
            </p:cNvSpPr>
            <p:nvPr/>
          </p:nvSpPr>
          <p:spPr bwMode="auto">
            <a:xfrm>
              <a:off x="6838" y="3505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1500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90" name="Rectangle 122"/>
            <p:cNvSpPr>
              <a:spLocks noChangeArrowheads="1"/>
            </p:cNvSpPr>
            <p:nvPr/>
          </p:nvSpPr>
          <p:spPr bwMode="auto">
            <a:xfrm>
              <a:off x="7347" y="3505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91" name="Line 123"/>
            <p:cNvSpPr>
              <a:spLocks noChangeShapeType="1"/>
            </p:cNvSpPr>
            <p:nvPr/>
          </p:nvSpPr>
          <p:spPr bwMode="auto">
            <a:xfrm>
              <a:off x="5382" y="1357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2" name="Line 124"/>
            <p:cNvSpPr>
              <a:spLocks noChangeShapeType="1"/>
            </p:cNvSpPr>
            <p:nvPr/>
          </p:nvSpPr>
          <p:spPr bwMode="auto">
            <a:xfrm>
              <a:off x="7485" y="1357"/>
              <a:ext cx="0" cy="2106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3" name="Line 125"/>
            <p:cNvSpPr>
              <a:spLocks noChangeShapeType="1"/>
            </p:cNvSpPr>
            <p:nvPr/>
          </p:nvSpPr>
          <p:spPr bwMode="auto">
            <a:xfrm>
              <a:off x="5382" y="156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4" name="Line 126"/>
            <p:cNvSpPr>
              <a:spLocks noChangeShapeType="1"/>
            </p:cNvSpPr>
            <p:nvPr/>
          </p:nvSpPr>
          <p:spPr bwMode="auto">
            <a:xfrm>
              <a:off x="5382" y="17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5" name="Line 127"/>
            <p:cNvSpPr>
              <a:spLocks noChangeShapeType="1"/>
            </p:cNvSpPr>
            <p:nvPr/>
          </p:nvSpPr>
          <p:spPr bwMode="auto">
            <a:xfrm>
              <a:off x="5382" y="197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6" name="Line 128"/>
            <p:cNvSpPr>
              <a:spLocks noChangeShapeType="1"/>
            </p:cNvSpPr>
            <p:nvPr/>
          </p:nvSpPr>
          <p:spPr bwMode="auto">
            <a:xfrm>
              <a:off x="5382" y="21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7" name="Line 129"/>
            <p:cNvSpPr>
              <a:spLocks noChangeShapeType="1"/>
            </p:cNvSpPr>
            <p:nvPr/>
          </p:nvSpPr>
          <p:spPr bwMode="auto">
            <a:xfrm>
              <a:off x="5382" y="23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8" name="Line 130"/>
            <p:cNvSpPr>
              <a:spLocks noChangeShapeType="1"/>
            </p:cNvSpPr>
            <p:nvPr/>
          </p:nvSpPr>
          <p:spPr bwMode="auto">
            <a:xfrm>
              <a:off x="5382" y="259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9" name="Line 131"/>
            <p:cNvSpPr>
              <a:spLocks noChangeShapeType="1"/>
            </p:cNvSpPr>
            <p:nvPr/>
          </p:nvSpPr>
          <p:spPr bwMode="auto">
            <a:xfrm>
              <a:off x="5382" y="27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0" name="Line 132"/>
            <p:cNvSpPr>
              <a:spLocks noChangeShapeType="1"/>
            </p:cNvSpPr>
            <p:nvPr/>
          </p:nvSpPr>
          <p:spPr bwMode="auto">
            <a:xfrm>
              <a:off x="5382" y="30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1" name="Line 133"/>
            <p:cNvSpPr>
              <a:spLocks noChangeShapeType="1"/>
            </p:cNvSpPr>
            <p:nvPr/>
          </p:nvSpPr>
          <p:spPr bwMode="auto">
            <a:xfrm>
              <a:off x="5382" y="32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2" name="Line 134"/>
            <p:cNvSpPr>
              <a:spLocks noChangeShapeType="1"/>
            </p:cNvSpPr>
            <p:nvPr/>
          </p:nvSpPr>
          <p:spPr bwMode="auto">
            <a:xfrm>
              <a:off x="5382" y="341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3" name="Line 135"/>
            <p:cNvSpPr>
              <a:spLocks noChangeShapeType="1"/>
            </p:cNvSpPr>
            <p:nvPr/>
          </p:nvSpPr>
          <p:spPr bwMode="auto">
            <a:xfrm flipH="1">
              <a:off x="7464" y="156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5" name="Line 136"/>
            <p:cNvSpPr>
              <a:spLocks noChangeShapeType="1"/>
            </p:cNvSpPr>
            <p:nvPr/>
          </p:nvSpPr>
          <p:spPr bwMode="auto">
            <a:xfrm flipH="1">
              <a:off x="7464" y="176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6" name="Line 137"/>
            <p:cNvSpPr>
              <a:spLocks noChangeShapeType="1"/>
            </p:cNvSpPr>
            <p:nvPr/>
          </p:nvSpPr>
          <p:spPr bwMode="auto">
            <a:xfrm flipH="1">
              <a:off x="7464" y="1974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7" name="Line 138"/>
            <p:cNvSpPr>
              <a:spLocks noChangeShapeType="1"/>
            </p:cNvSpPr>
            <p:nvPr/>
          </p:nvSpPr>
          <p:spPr bwMode="auto">
            <a:xfrm flipH="1">
              <a:off x="7464" y="2179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8" name="Line 139"/>
            <p:cNvSpPr>
              <a:spLocks noChangeShapeType="1"/>
            </p:cNvSpPr>
            <p:nvPr/>
          </p:nvSpPr>
          <p:spPr bwMode="auto">
            <a:xfrm flipH="1">
              <a:off x="7464" y="2385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9" name="Line 140"/>
            <p:cNvSpPr>
              <a:spLocks noChangeShapeType="1"/>
            </p:cNvSpPr>
            <p:nvPr/>
          </p:nvSpPr>
          <p:spPr bwMode="auto">
            <a:xfrm flipH="1">
              <a:off x="7464" y="2591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10" name="Line 141"/>
            <p:cNvSpPr>
              <a:spLocks noChangeShapeType="1"/>
            </p:cNvSpPr>
            <p:nvPr/>
          </p:nvSpPr>
          <p:spPr bwMode="auto">
            <a:xfrm flipH="1">
              <a:off x="7464" y="2796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11" name="Line 142"/>
            <p:cNvSpPr>
              <a:spLocks noChangeShapeType="1"/>
            </p:cNvSpPr>
            <p:nvPr/>
          </p:nvSpPr>
          <p:spPr bwMode="auto">
            <a:xfrm flipH="1">
              <a:off x="7464" y="3002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12" name="Line 143"/>
            <p:cNvSpPr>
              <a:spLocks noChangeShapeType="1"/>
            </p:cNvSpPr>
            <p:nvPr/>
          </p:nvSpPr>
          <p:spPr bwMode="auto">
            <a:xfrm flipH="1">
              <a:off x="7464" y="3208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13" name="Line 144"/>
            <p:cNvSpPr>
              <a:spLocks noChangeShapeType="1"/>
            </p:cNvSpPr>
            <p:nvPr/>
          </p:nvSpPr>
          <p:spPr bwMode="auto">
            <a:xfrm flipH="1">
              <a:off x="7464" y="3413"/>
              <a:ext cx="21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14" name="Rectangle 145"/>
            <p:cNvSpPr>
              <a:spLocks noChangeArrowheads="1"/>
            </p:cNvSpPr>
            <p:nvPr/>
          </p:nvSpPr>
          <p:spPr bwMode="auto">
            <a:xfrm>
              <a:off x="5214" y="1517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15" name="Rectangle 146"/>
            <p:cNvSpPr>
              <a:spLocks noChangeArrowheads="1"/>
            </p:cNvSpPr>
            <p:nvPr/>
          </p:nvSpPr>
          <p:spPr bwMode="auto">
            <a:xfrm>
              <a:off x="5214" y="1725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16" name="Rectangle 147"/>
            <p:cNvSpPr>
              <a:spLocks noChangeArrowheads="1"/>
            </p:cNvSpPr>
            <p:nvPr/>
          </p:nvSpPr>
          <p:spPr bwMode="auto">
            <a:xfrm>
              <a:off x="5214" y="1928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17" name="Rectangle 148"/>
            <p:cNvSpPr>
              <a:spLocks noChangeArrowheads="1"/>
            </p:cNvSpPr>
            <p:nvPr/>
          </p:nvSpPr>
          <p:spPr bwMode="auto">
            <a:xfrm>
              <a:off x="5214" y="2137"/>
              <a:ext cx="172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18" name="Rectangle 149"/>
            <p:cNvSpPr>
              <a:spLocks noChangeArrowheads="1"/>
            </p:cNvSpPr>
            <p:nvPr/>
          </p:nvSpPr>
          <p:spPr bwMode="auto">
            <a:xfrm>
              <a:off x="5171" y="2339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19" name="Rectangle 150"/>
            <p:cNvSpPr>
              <a:spLocks noChangeArrowheads="1"/>
            </p:cNvSpPr>
            <p:nvPr/>
          </p:nvSpPr>
          <p:spPr bwMode="auto">
            <a:xfrm>
              <a:off x="5171" y="2548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1200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20" name="Rectangle 151"/>
            <p:cNvSpPr>
              <a:spLocks noChangeArrowheads="1"/>
            </p:cNvSpPr>
            <p:nvPr/>
          </p:nvSpPr>
          <p:spPr bwMode="auto">
            <a:xfrm>
              <a:off x="5171" y="2750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1400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21" name="Rectangle 152"/>
            <p:cNvSpPr>
              <a:spLocks noChangeArrowheads="1"/>
            </p:cNvSpPr>
            <p:nvPr/>
          </p:nvSpPr>
          <p:spPr bwMode="auto">
            <a:xfrm>
              <a:off x="5171" y="2959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1600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22" name="Rectangle 153"/>
            <p:cNvSpPr>
              <a:spLocks noChangeArrowheads="1"/>
            </p:cNvSpPr>
            <p:nvPr/>
          </p:nvSpPr>
          <p:spPr bwMode="auto">
            <a:xfrm>
              <a:off x="5171" y="3162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1800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23" name="Rectangle 154"/>
            <p:cNvSpPr>
              <a:spLocks noChangeArrowheads="1"/>
            </p:cNvSpPr>
            <p:nvPr/>
          </p:nvSpPr>
          <p:spPr bwMode="auto">
            <a:xfrm>
              <a:off x="5171" y="3370"/>
              <a:ext cx="215" cy="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Arial" panose="020B0604020202020204" pitchFamily="34" charset="0"/>
                </a:rPr>
                <a:t>2000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457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heme/theme1.xml><?xml version="1.0" encoding="utf-8"?>
<a:theme xmlns:a="http://schemas.openxmlformats.org/drawingml/2006/main" name="Institute">
  <a:themeElements>
    <a:clrScheme name="DTU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9900"/>
      </a:accent1>
      <a:accent2>
        <a:srgbClr val="99CC33"/>
      </a:accent2>
      <a:accent3>
        <a:srgbClr val="990066"/>
      </a:accent3>
      <a:accent4>
        <a:srgbClr val="3366CC"/>
      </a:accent4>
      <a:accent5>
        <a:srgbClr val="990000"/>
      </a:accent5>
      <a:accent6>
        <a:srgbClr val="999999"/>
      </a:accent6>
      <a:hlink>
        <a:srgbClr val="3366CC"/>
      </a:hlink>
      <a:folHlink>
        <a:srgbClr val="999999"/>
      </a:folHlink>
    </a:clrScheme>
    <a:fontScheme name="DTU Corporate UK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79</TotalTime>
  <Words>484</Words>
  <Application>Microsoft Office PowerPoint</Application>
  <PresentationFormat>Custom</PresentationFormat>
  <Paragraphs>229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MS PGothic</vt:lpstr>
      <vt:lpstr>Arial</vt:lpstr>
      <vt:lpstr>Verdana</vt:lpstr>
      <vt:lpstr>Institute</vt:lpstr>
      <vt:lpstr>MLL phase contrast</vt:lpstr>
      <vt:lpstr>Simulation setup</vt:lpstr>
      <vt:lpstr>Simulation parameters</vt:lpstr>
      <vt:lpstr>Simulation details</vt:lpstr>
      <vt:lpstr>Simulation image</vt:lpstr>
      <vt:lpstr>Data set</vt:lpstr>
      <vt:lpstr>Data “issues”</vt:lpstr>
      <vt:lpstr>Corrected data</vt:lpstr>
      <vt:lpstr>Simulated data</vt:lpstr>
      <vt:lpstr>Line profiles</vt:lpstr>
      <vt:lpstr>Line profiles</vt:lpstr>
      <vt:lpstr>Outlook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MLL Phase Contrast</dc:title>
  <dc:creator>Anders Filsøe Pedersen</dc:creator>
  <cp:lastModifiedBy>Anders Pedersen</cp:lastModifiedBy>
  <cp:revision>20</cp:revision>
  <dcterms:created xsi:type="dcterms:W3CDTF">2017-12-11T14:35:41Z</dcterms:created>
  <dcterms:modified xsi:type="dcterms:W3CDTF">2017-12-11T15:54:45Z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_DocumentLanguageString">
    <vt:lpwstr>Engelsk (Storbritannien)</vt:lpwstr>
  </property>
  <property fmtid="{D5CDD505-2E9C-101B-9397-08002B2CF9AE}" pid="3" name="SD_CtlText_Usersettings_Userprofile">
    <vt:lpwstr>AFP</vt:lpwstr>
  </property>
  <property fmtid="{D5CDD505-2E9C-101B-9397-08002B2CF9AE}" pid="4" name="SD_DocumentLanguage">
    <vt:lpwstr>en-GB</vt:lpwstr>
  </property>
  <property fmtid="{D5CDD505-2E9C-101B-9397-08002B2CF9AE}" pid="5" name="sdDocumentDate">
    <vt:lpwstr>43080</vt:lpwstr>
  </property>
  <property fmtid="{D5CDD505-2E9C-101B-9397-08002B2CF9AE}" pid="6" name="sdDocumentDateFormat">
    <vt:lpwstr>en-GB:dd MMMM yyyy</vt:lpwstr>
  </property>
  <property fmtid="{D5CDD505-2E9C-101B-9397-08002B2CF9AE}" pid="7" name="SD_UserprofileName">
    <vt:lpwstr>AFP</vt:lpwstr>
  </property>
  <property fmtid="{D5CDD505-2E9C-101B-9397-08002B2CF9AE}" pid="8" name="SD_Office_SD_OFF_ID">
    <vt:lpwstr>26</vt:lpwstr>
  </property>
  <property fmtid="{D5CDD505-2E9C-101B-9397-08002B2CF9AE}" pid="9" name="SD_Office_SD_OFF_Group">
    <vt:lpwstr>Institut</vt:lpwstr>
  </property>
  <property fmtid="{D5CDD505-2E9C-101B-9397-08002B2CF9AE}" pid="10" name="SD_Office_SD_OFF_Identity">
    <vt:lpwstr>DTU Fysik</vt:lpwstr>
  </property>
  <property fmtid="{D5CDD505-2E9C-101B-9397-08002B2CF9AE}" pid="11" name="SD_Office_SD_OFF_DTUNavn">
    <vt:lpwstr>Technical University of Denmark</vt:lpwstr>
  </property>
  <property fmtid="{D5CDD505-2E9C-101B-9397-08002B2CF9AE}" pid="12" name="SD_Office_SD_OFF_Workarea">
    <vt:lpwstr>DTU Physics, Technical University of Denmark</vt:lpwstr>
  </property>
  <property fmtid="{D5CDD505-2E9C-101B-9397-08002B2CF9AE}" pid="13" name="SD_Office_SD_OFF_Name">
    <vt:lpwstr>Department of Physics</vt:lpwstr>
  </property>
  <property fmtid="{D5CDD505-2E9C-101B-9397-08002B2CF9AE}" pid="14" name="SD_Office_SD_OFF_Address">
    <vt:lpwstr>Fysikvej</vt:lpwstr>
  </property>
  <property fmtid="{D5CDD505-2E9C-101B-9397-08002B2CF9AE}" pid="15" name="SD_Office_SD_OFF_City">
    <vt:lpwstr>2800 Kgs. Lyngby*Denmark</vt:lpwstr>
  </property>
  <property fmtid="{D5CDD505-2E9C-101B-9397-08002B2CF9AE}" pid="16" name="SD_Office_SD_OFF_CVR">
    <vt:lpwstr>DK 30 06 09 46</vt:lpwstr>
  </property>
  <property fmtid="{D5CDD505-2E9C-101B-9397-08002B2CF9AE}" pid="17" name="SD_Office_SD_OFF_Phone">
    <vt:lpwstr>45 25 33 44</vt:lpwstr>
  </property>
  <property fmtid="{D5CDD505-2E9C-101B-9397-08002B2CF9AE}" pid="18" name="SD_Office_SD_OFF_Phone_2">
    <vt:lpwstr>45 93 23 99</vt:lpwstr>
  </property>
  <property fmtid="{D5CDD505-2E9C-101B-9397-08002B2CF9AE}" pid="19" name="SD_Office_SD_OFF_Department">
    <vt:lpwstr>Building 307</vt:lpwstr>
  </property>
  <property fmtid="{D5CDD505-2E9C-101B-9397-08002B2CF9AE}" pid="20" name="SD_Office_SD_OFF_Web">
    <vt:lpwstr>www.fysik.dtu.dk</vt:lpwstr>
  </property>
  <property fmtid="{D5CDD505-2E9C-101B-9397-08002B2CF9AE}" pid="21" name="SD_Office_SD_OFF_ImageDefinition">
    <vt:lpwstr>Udkast</vt:lpwstr>
  </property>
  <property fmtid="{D5CDD505-2E9C-101B-9397-08002B2CF9AE}" pid="22" name="SD_Office_SD_OFF_ArtworkDefinition">
    <vt:lpwstr>Standard</vt:lpwstr>
  </property>
  <property fmtid="{D5CDD505-2E9C-101B-9397-08002B2CF9AE}" pid="23" name="SD_Office_SD_OFF_PELogoName">
    <vt:lpwstr>Physics_SecondLogo_%IANA%.png</vt:lpwstr>
  </property>
  <property fmtid="{D5CDD505-2E9C-101B-9397-08002B2CF9AE}" pid="24" name="SD_Office_SD_OFF_FriseName">
    <vt:lpwstr>Physics_frise.png</vt:lpwstr>
  </property>
  <property fmtid="{D5CDD505-2E9C-101B-9397-08002B2CF9AE}" pid="25" name="SD_Office_SD_OFF_LogoName">
    <vt:lpwstr>Fysik_%IANA%.wmf</vt:lpwstr>
  </property>
  <property fmtid="{D5CDD505-2E9C-101B-9397-08002B2CF9AE}" pid="26" name="SD_Office_SD_OFF_ColorTheme">
    <vt:lpwstr>DTU</vt:lpwstr>
  </property>
  <property fmtid="{D5CDD505-2E9C-101B-9397-08002B2CF9AE}" pid="27" name="SD_USR_Name">
    <vt:lpwstr>Anders Filsøe Pedersen</vt:lpwstr>
  </property>
  <property fmtid="{D5CDD505-2E9C-101B-9397-08002B2CF9AE}" pid="28" name="SD_USR_Initials">
    <vt:lpwstr>AFP</vt:lpwstr>
  </property>
  <property fmtid="{D5CDD505-2E9C-101B-9397-08002B2CF9AE}" pid="29" name="SD_USR_Title">
    <vt:lpwstr>Postdoc</vt:lpwstr>
  </property>
  <property fmtid="{D5CDD505-2E9C-101B-9397-08002B2CF9AE}" pid="30" name="SD_USR_DirectPhone">
    <vt:lpwstr/>
  </property>
  <property fmtid="{D5CDD505-2E9C-101B-9397-08002B2CF9AE}" pid="31" name="SD_USR_Email">
    <vt:lpwstr>anfils@fysik.dtu.dk</vt:lpwstr>
  </property>
  <property fmtid="{D5CDD505-2E9C-101B-9397-08002B2CF9AE}" pid="32" name="SD_OFF_Identity">
    <vt:lpwstr>DTU Fysik</vt:lpwstr>
  </property>
  <property fmtid="{D5CDD505-2E9C-101B-9397-08002B2CF9AE}" pid="33" name="SD_USR_Department">
    <vt:lpwstr>NEXMAP</vt:lpwstr>
  </property>
  <property fmtid="{D5CDD505-2E9C-101B-9397-08002B2CF9AE}" pid="34" name="DocumentInfoFinished">
    <vt:lpwstr>True</vt:lpwstr>
  </property>
</Properties>
</file>